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43.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3" r:id="rId8"/>
    <p:sldId id="264" r:id="rId9"/>
    <p:sldId id="265" r:id="rId10"/>
    <p:sldId id="266" r:id="rId11"/>
    <p:sldId id="287" r:id="rId12"/>
    <p:sldId id="272" r:id="rId13"/>
    <p:sldId id="273" r:id="rId14"/>
    <p:sldId id="274" r:id="rId15"/>
    <p:sldId id="279" r:id="rId16"/>
    <p:sldId id="282" r:id="rId17"/>
    <p:sldId id="291" r:id="rId18"/>
    <p:sldId id="294" r:id="rId19"/>
    <p:sldId id="293" r:id="rId20"/>
    <p:sldId id="292" r:id="rId21"/>
    <p:sldId id="281" r:id="rId22"/>
    <p:sldId id="286" r:id="rId23"/>
    <p:sldId id="295" r:id="rId24"/>
    <p:sldId id="285" r:id="rId25"/>
    <p:sldId id="289" r:id="rId26"/>
    <p:sldId id="296" r:id="rId27"/>
    <p:sldId id="297" r:id="rId28"/>
    <p:sldId id="288" r:id="rId29"/>
    <p:sldId id="299" r:id="rId30"/>
    <p:sldId id="298"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275" r:id="rId44"/>
    <p:sldId id="278"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2" d="100"/>
          <a:sy n="82" d="100"/>
        </p:scale>
        <p:origin x="-828" y="-84"/>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e7c4c73d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e7c4c73d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3e7c4c7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g63e7c4c7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3e7c4c73d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3e7c4c73d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e7c4c73d_0_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3e7c4c73d_0_1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e7c4c73d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e7c4c73d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3e7c4c73d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3e7c4c73d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Computer Engineering Department</a:t>
            </a:r>
            <a:endParaRPr sz="3000" b="1">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A.P. Shah Institute of Technology</a:t>
            </a:r>
            <a:endParaRPr sz="24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G.B.Road,Kasarvadavli, Thane(W), Mumbai-400615</a:t>
            </a:r>
            <a:endParaRPr sz="2400">
              <a:latin typeface="Times New Roman"/>
              <a:ea typeface="Times New Roman"/>
              <a:cs typeface="Times New Roman"/>
              <a:sym typeface="Times New Roman"/>
            </a:endParaRPr>
          </a:p>
          <a:p>
            <a:pPr marL="0" lvl="0" indent="0" algn="ctr" rtl="0">
              <a:spcBef>
                <a:spcPts val="0"/>
              </a:spcBef>
              <a:spcAft>
                <a:spcPts val="0"/>
              </a:spcAft>
              <a:buNone/>
            </a:pPr>
            <a:r>
              <a:rPr lang="en" sz="2400">
                <a:latin typeface="Times New Roman"/>
                <a:ea typeface="Times New Roman"/>
                <a:cs typeface="Times New Roman"/>
                <a:sym typeface="Times New Roman"/>
              </a:rPr>
              <a:t>UNIVERSITY OF MUMBAI</a:t>
            </a:r>
            <a:endParaRPr sz="2400">
              <a:latin typeface="Times New Roman"/>
              <a:ea typeface="Times New Roman"/>
              <a:cs typeface="Times New Roman"/>
              <a:sym typeface="Times New Roman"/>
            </a:endParaRPr>
          </a:p>
          <a:p>
            <a:pPr marL="0" lvl="0" indent="0" algn="ctr" rtl="0">
              <a:spcBef>
                <a:spcPts val="0"/>
              </a:spcBef>
              <a:spcAft>
                <a:spcPts val="0"/>
              </a:spcAft>
              <a:buNone/>
            </a:pPr>
            <a:r>
              <a:rPr lang="en" sz="2400">
                <a:latin typeface="Times New Roman"/>
                <a:ea typeface="Times New Roman"/>
                <a:cs typeface="Times New Roman"/>
                <a:sym typeface="Times New Roman"/>
              </a:rPr>
              <a:t>Academic Year 2019-2020</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288551"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Use Case Diagramn</a:t>
            </a:r>
            <a:endParaRPr b="1">
              <a:latin typeface="Times New Roman"/>
              <a:ea typeface="Times New Roman"/>
              <a:cs typeface="Times New Roman"/>
              <a:sym typeface="Times New Roman"/>
            </a:endParaRPr>
          </a:p>
        </p:txBody>
      </p:sp>
      <p:pic>
        <p:nvPicPr>
          <p:cNvPr id="2050" name="Picture 2" descr="E:\Use Case Diagram.png"/>
          <p:cNvPicPr>
            <a:picLocks noChangeAspect="1" noChangeArrowheads="1"/>
          </p:cNvPicPr>
          <p:nvPr/>
        </p:nvPicPr>
        <p:blipFill>
          <a:blip r:embed="rId3"/>
          <a:srcRect/>
          <a:stretch>
            <a:fillRect/>
          </a:stretch>
        </p:blipFill>
        <p:spPr bwMode="auto">
          <a:xfrm>
            <a:off x="1609808" y="601883"/>
            <a:ext cx="5683385" cy="4348193"/>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US" dirty="0" smtClean="0"/>
              <a:t>Digital Negative / Inversion</a:t>
            </a:r>
            <a:endParaRPr b="1">
              <a:latin typeface="Times New Roman"/>
              <a:ea typeface="Times New Roman"/>
              <a:cs typeface="Times New Roman"/>
              <a:sym typeface="Times New Roman"/>
            </a:endParaRPr>
          </a:p>
        </p:txBody>
      </p:sp>
      <p:pic>
        <p:nvPicPr>
          <p:cNvPr id="4" name="Picture 2" descr="E:\Image Processing\1. Inversion or Digital Negative\a.png"/>
          <p:cNvPicPr>
            <a:picLocks noChangeAspect="1" noChangeArrowheads="1"/>
          </p:cNvPicPr>
          <p:nvPr/>
        </p:nvPicPr>
        <p:blipFill>
          <a:blip r:embed="rId3"/>
          <a:srcRect/>
          <a:stretch>
            <a:fillRect/>
          </a:stretch>
        </p:blipFill>
        <p:spPr bwMode="auto">
          <a:xfrm>
            <a:off x="902824" y="636608"/>
            <a:ext cx="3320585" cy="4304462"/>
          </a:xfrm>
          <a:prstGeom prst="rect">
            <a:avLst/>
          </a:prstGeom>
          <a:noFill/>
        </p:spPr>
      </p:pic>
      <p:pic>
        <p:nvPicPr>
          <p:cNvPr id="5" name="Picture 3" descr="E:\Image Processing\1. Inversion or Digital Negative\index.png"/>
          <p:cNvPicPr>
            <a:picLocks noChangeAspect="1" noChangeArrowheads="1"/>
          </p:cNvPicPr>
          <p:nvPr/>
        </p:nvPicPr>
        <p:blipFill>
          <a:blip r:embed="rId4"/>
          <a:srcRect/>
          <a:stretch>
            <a:fillRect/>
          </a:stretch>
        </p:blipFill>
        <p:spPr bwMode="auto">
          <a:xfrm>
            <a:off x="4928786" y="625033"/>
            <a:ext cx="3275898" cy="431880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US" dirty="0" err="1" smtClean="0"/>
              <a:t>Thresholding</a:t>
            </a:r>
            <a:endParaRPr b="1">
              <a:latin typeface="Times New Roman"/>
              <a:ea typeface="Times New Roman"/>
              <a:cs typeface="Times New Roman"/>
              <a:sym typeface="Times New Roman"/>
            </a:endParaRPr>
          </a:p>
        </p:txBody>
      </p:sp>
      <p:pic>
        <p:nvPicPr>
          <p:cNvPr id="4" name="Picture 2" descr="E:\Image Processing\2. Thresholding\a.png"/>
          <p:cNvPicPr>
            <a:picLocks noChangeAspect="1" noChangeArrowheads="1"/>
          </p:cNvPicPr>
          <p:nvPr/>
        </p:nvPicPr>
        <p:blipFill>
          <a:blip r:embed="rId3"/>
          <a:srcRect/>
          <a:stretch>
            <a:fillRect/>
          </a:stretch>
        </p:blipFill>
        <p:spPr bwMode="auto">
          <a:xfrm>
            <a:off x="1047278" y="625033"/>
            <a:ext cx="3304801" cy="4378702"/>
          </a:xfrm>
          <a:prstGeom prst="rect">
            <a:avLst/>
          </a:prstGeom>
          <a:noFill/>
        </p:spPr>
      </p:pic>
      <p:pic>
        <p:nvPicPr>
          <p:cNvPr id="5" name="Picture 3" descr="E:\Image Processing\2. Thresholding\index.png"/>
          <p:cNvPicPr>
            <a:picLocks noChangeAspect="1" noChangeArrowheads="1"/>
          </p:cNvPicPr>
          <p:nvPr/>
        </p:nvPicPr>
        <p:blipFill>
          <a:blip r:embed="rId4"/>
          <a:srcRect/>
          <a:stretch>
            <a:fillRect/>
          </a:stretch>
        </p:blipFill>
        <p:spPr bwMode="auto">
          <a:xfrm>
            <a:off x="4988689" y="613458"/>
            <a:ext cx="3264059" cy="4384787"/>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381149" y="0"/>
            <a:ext cx="8520600" cy="613200"/>
          </a:xfrm>
          <a:prstGeom prst="rect">
            <a:avLst/>
          </a:prstGeom>
        </p:spPr>
        <p:txBody>
          <a:bodyPr spcFirstLastPara="1" wrap="square" lIns="91425" tIns="91425" rIns="91425" bIns="91425" anchor="t" anchorCtr="0">
            <a:noAutofit/>
          </a:bodyPr>
          <a:lstStyle/>
          <a:p>
            <a:pPr lvl="0"/>
            <a:r>
              <a:rPr lang="en-US" dirty="0" smtClean="0"/>
              <a:t>Intensity Level Slicing without Background</a:t>
            </a:r>
            <a:endParaRPr b="1">
              <a:latin typeface="Times New Roman"/>
              <a:ea typeface="Times New Roman"/>
              <a:cs typeface="Times New Roman"/>
              <a:sym typeface="Times New Roman"/>
            </a:endParaRPr>
          </a:p>
        </p:txBody>
      </p:sp>
      <p:pic>
        <p:nvPicPr>
          <p:cNvPr id="4" name="Picture 2" descr="E:\Image Processing\3. Intensity Level Slicing\a.png"/>
          <p:cNvPicPr>
            <a:picLocks noChangeAspect="1" noChangeArrowheads="1"/>
          </p:cNvPicPr>
          <p:nvPr/>
        </p:nvPicPr>
        <p:blipFill>
          <a:blip r:embed="rId3"/>
          <a:srcRect/>
          <a:stretch>
            <a:fillRect/>
          </a:stretch>
        </p:blipFill>
        <p:spPr bwMode="auto">
          <a:xfrm>
            <a:off x="729207" y="599601"/>
            <a:ext cx="3472404" cy="4386195"/>
          </a:xfrm>
          <a:prstGeom prst="rect">
            <a:avLst/>
          </a:prstGeom>
          <a:noFill/>
        </p:spPr>
      </p:pic>
      <p:pic>
        <p:nvPicPr>
          <p:cNvPr id="5" name="Picture 3" descr="E:\Image Processing\3. Intensity Level Slicing\Selection 10:47:16 29 08 2019.png"/>
          <p:cNvPicPr>
            <a:picLocks noChangeAspect="1" noChangeArrowheads="1"/>
          </p:cNvPicPr>
          <p:nvPr/>
        </p:nvPicPr>
        <p:blipFill>
          <a:blip r:embed="rId4"/>
          <a:srcRect/>
          <a:stretch>
            <a:fillRect/>
          </a:stretch>
        </p:blipFill>
        <p:spPr bwMode="auto">
          <a:xfrm>
            <a:off x="4849793" y="594149"/>
            <a:ext cx="3354730" cy="439164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lvl="0"/>
            <a:r>
              <a:rPr lang="en-US" dirty="0" smtClean="0"/>
              <a:t>Intensity Level Slicing with Background</a:t>
            </a:r>
            <a:endParaRPr b="1">
              <a:latin typeface="Times New Roman"/>
              <a:ea typeface="Times New Roman"/>
              <a:cs typeface="Times New Roman"/>
              <a:sym typeface="Times New Roman"/>
            </a:endParaRPr>
          </a:p>
        </p:txBody>
      </p:sp>
      <p:pic>
        <p:nvPicPr>
          <p:cNvPr id="1026" name="Picture 2" descr="E:\Intensity Level Slicing With Background\a.png"/>
          <p:cNvPicPr>
            <a:picLocks noChangeAspect="1" noChangeArrowheads="1"/>
          </p:cNvPicPr>
          <p:nvPr/>
        </p:nvPicPr>
        <p:blipFill>
          <a:blip r:embed="rId3"/>
          <a:srcRect/>
          <a:stretch>
            <a:fillRect/>
          </a:stretch>
        </p:blipFill>
        <p:spPr bwMode="auto">
          <a:xfrm>
            <a:off x="780388" y="567158"/>
            <a:ext cx="3351774" cy="4440940"/>
          </a:xfrm>
          <a:prstGeom prst="rect">
            <a:avLst/>
          </a:prstGeom>
          <a:noFill/>
        </p:spPr>
      </p:pic>
      <p:pic>
        <p:nvPicPr>
          <p:cNvPr id="1027" name="Picture 3" descr="E:\Intensity Level Slicing With Background\Intensity_Level_Slicing_With_Background_r1=0_r2=120.png"/>
          <p:cNvPicPr>
            <a:picLocks noChangeAspect="1" noChangeArrowheads="1"/>
          </p:cNvPicPr>
          <p:nvPr/>
        </p:nvPicPr>
        <p:blipFill>
          <a:blip r:embed="rId4"/>
          <a:srcRect/>
          <a:stretch>
            <a:fillRect/>
          </a:stretch>
        </p:blipFill>
        <p:spPr bwMode="auto">
          <a:xfrm>
            <a:off x="4689671" y="567159"/>
            <a:ext cx="3328390" cy="4433104"/>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288551"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Bit Plane Slicing</a:t>
            </a:r>
            <a:endParaRPr b="1">
              <a:latin typeface="Times New Roman"/>
              <a:ea typeface="Times New Roman"/>
              <a:cs typeface="Times New Roman"/>
              <a:sym typeface="Times New Roman"/>
            </a:endParaRPr>
          </a:p>
        </p:txBody>
      </p:sp>
      <p:pic>
        <p:nvPicPr>
          <p:cNvPr id="2058" name="Picture 10" descr="E:\Bit Plane Slicing\0.png"/>
          <p:cNvPicPr>
            <a:picLocks noChangeAspect="1" noChangeArrowheads="1"/>
          </p:cNvPicPr>
          <p:nvPr/>
        </p:nvPicPr>
        <p:blipFill>
          <a:blip r:embed="rId3"/>
          <a:srcRect/>
          <a:stretch>
            <a:fillRect/>
          </a:stretch>
        </p:blipFill>
        <p:spPr bwMode="auto">
          <a:xfrm>
            <a:off x="7349924" y="3329348"/>
            <a:ext cx="1655180" cy="1659339"/>
          </a:xfrm>
          <a:prstGeom prst="rect">
            <a:avLst/>
          </a:prstGeom>
          <a:noFill/>
        </p:spPr>
      </p:pic>
      <p:pic>
        <p:nvPicPr>
          <p:cNvPr id="2059" name="Picture 11" descr="E:\Bit Plane Slicing\Selection 07:10:23 31 10 2019.png"/>
          <p:cNvPicPr>
            <a:picLocks noChangeAspect="1" noChangeArrowheads="1"/>
          </p:cNvPicPr>
          <p:nvPr/>
        </p:nvPicPr>
        <p:blipFill>
          <a:blip r:embed="rId4"/>
          <a:srcRect/>
          <a:stretch>
            <a:fillRect/>
          </a:stretch>
        </p:blipFill>
        <p:spPr bwMode="auto">
          <a:xfrm>
            <a:off x="4958563" y="3252487"/>
            <a:ext cx="1670955" cy="1666757"/>
          </a:xfrm>
          <a:prstGeom prst="rect">
            <a:avLst/>
          </a:prstGeom>
          <a:noFill/>
        </p:spPr>
      </p:pic>
      <p:pic>
        <p:nvPicPr>
          <p:cNvPr id="2060" name="Picture 12" descr="E:\Bit Plane Slicing\Selection 07:10:51 31 10 2019.png"/>
          <p:cNvPicPr>
            <a:picLocks noChangeAspect="1" noChangeArrowheads="1"/>
          </p:cNvPicPr>
          <p:nvPr/>
        </p:nvPicPr>
        <p:blipFill>
          <a:blip r:embed="rId5"/>
          <a:srcRect/>
          <a:stretch>
            <a:fillRect/>
          </a:stretch>
        </p:blipFill>
        <p:spPr bwMode="auto">
          <a:xfrm>
            <a:off x="2593317" y="3337849"/>
            <a:ext cx="1612332" cy="1620455"/>
          </a:xfrm>
          <a:prstGeom prst="rect">
            <a:avLst/>
          </a:prstGeom>
          <a:noFill/>
        </p:spPr>
      </p:pic>
      <p:pic>
        <p:nvPicPr>
          <p:cNvPr id="2061" name="Picture 13" descr="E:\Bit Plane Slicing\Selection 07:11:17 31 10 2019.png"/>
          <p:cNvPicPr>
            <a:picLocks noChangeAspect="1" noChangeArrowheads="1"/>
          </p:cNvPicPr>
          <p:nvPr/>
        </p:nvPicPr>
        <p:blipFill>
          <a:blip r:embed="rId6"/>
          <a:srcRect/>
          <a:stretch>
            <a:fillRect/>
          </a:stretch>
        </p:blipFill>
        <p:spPr bwMode="auto">
          <a:xfrm>
            <a:off x="191382" y="3414531"/>
            <a:ext cx="1532521" cy="1540262"/>
          </a:xfrm>
          <a:prstGeom prst="rect">
            <a:avLst/>
          </a:prstGeom>
          <a:noFill/>
        </p:spPr>
      </p:pic>
      <p:pic>
        <p:nvPicPr>
          <p:cNvPr id="2062" name="Picture 14" descr="E:\Bit Plane Slicing\Selection 07:12:21 31 10 2019.png"/>
          <p:cNvPicPr>
            <a:picLocks noChangeAspect="1" noChangeArrowheads="1"/>
          </p:cNvPicPr>
          <p:nvPr/>
        </p:nvPicPr>
        <p:blipFill>
          <a:blip r:embed="rId7"/>
          <a:srcRect/>
          <a:stretch>
            <a:fillRect/>
          </a:stretch>
        </p:blipFill>
        <p:spPr bwMode="auto">
          <a:xfrm>
            <a:off x="7377316" y="1562764"/>
            <a:ext cx="1616213" cy="1620274"/>
          </a:xfrm>
          <a:prstGeom prst="rect">
            <a:avLst/>
          </a:prstGeom>
          <a:noFill/>
        </p:spPr>
      </p:pic>
      <p:pic>
        <p:nvPicPr>
          <p:cNvPr id="2063" name="Picture 15" descr="E:\Bit Plane Slicing\Selection 07:13:02 31 10 2019.png"/>
          <p:cNvPicPr>
            <a:picLocks noChangeAspect="1" noChangeArrowheads="1"/>
          </p:cNvPicPr>
          <p:nvPr/>
        </p:nvPicPr>
        <p:blipFill>
          <a:blip r:embed="rId8"/>
          <a:srcRect/>
          <a:stretch>
            <a:fillRect/>
          </a:stretch>
        </p:blipFill>
        <p:spPr bwMode="auto">
          <a:xfrm>
            <a:off x="4978057" y="1551191"/>
            <a:ext cx="1646702" cy="1654998"/>
          </a:xfrm>
          <a:prstGeom prst="rect">
            <a:avLst/>
          </a:prstGeom>
          <a:noFill/>
        </p:spPr>
      </p:pic>
      <p:pic>
        <p:nvPicPr>
          <p:cNvPr id="2065" name="Picture 17" descr="E:\Bit Plane Slicing\Selection 07:14:11 31 10 2019.png"/>
          <p:cNvPicPr>
            <a:picLocks noChangeAspect="1" noChangeArrowheads="1"/>
          </p:cNvPicPr>
          <p:nvPr/>
        </p:nvPicPr>
        <p:blipFill>
          <a:blip r:embed="rId9"/>
          <a:srcRect/>
          <a:stretch>
            <a:fillRect/>
          </a:stretch>
        </p:blipFill>
        <p:spPr bwMode="auto">
          <a:xfrm>
            <a:off x="105578" y="1585733"/>
            <a:ext cx="1662576" cy="1666754"/>
          </a:xfrm>
          <a:prstGeom prst="rect">
            <a:avLst/>
          </a:prstGeom>
          <a:noFill/>
        </p:spPr>
      </p:pic>
      <p:pic>
        <p:nvPicPr>
          <p:cNvPr id="2066" name="Picture 18" descr="E:\Bit Plane Slicing\Bit Plane 6.png"/>
          <p:cNvPicPr>
            <a:picLocks noChangeAspect="1" noChangeArrowheads="1"/>
          </p:cNvPicPr>
          <p:nvPr/>
        </p:nvPicPr>
        <p:blipFill>
          <a:blip r:embed="rId10"/>
          <a:srcRect/>
          <a:stretch>
            <a:fillRect/>
          </a:stretch>
        </p:blipFill>
        <p:spPr bwMode="auto">
          <a:xfrm>
            <a:off x="2536351" y="1600201"/>
            <a:ext cx="1613476" cy="1617561"/>
          </a:xfrm>
          <a:prstGeom prst="rect">
            <a:avLst/>
          </a:prstGeom>
          <a:noFill/>
        </p:spPr>
      </p:pic>
      <p:pic>
        <p:nvPicPr>
          <p:cNvPr id="2067" name="Picture 19" descr="E:\Bit Plane Slicing\Image.png"/>
          <p:cNvPicPr>
            <a:picLocks noChangeAspect="1" noChangeArrowheads="1"/>
          </p:cNvPicPr>
          <p:nvPr/>
        </p:nvPicPr>
        <p:blipFill>
          <a:blip r:embed="rId11"/>
          <a:srcRect/>
          <a:stretch>
            <a:fillRect/>
          </a:stretch>
        </p:blipFill>
        <p:spPr bwMode="auto">
          <a:xfrm>
            <a:off x="3785890" y="0"/>
            <a:ext cx="1489392" cy="1493134"/>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Image Text </a:t>
            </a:r>
            <a:r>
              <a:rPr lang="en-US" b="1" dirty="0" err="1" smtClean="0">
                <a:latin typeface="Times New Roman"/>
                <a:ea typeface="Times New Roman"/>
                <a:cs typeface="Times New Roman"/>
                <a:sym typeface="Times New Roman"/>
              </a:rPr>
              <a:t>Colouration</a:t>
            </a:r>
            <a:endParaRPr b="1">
              <a:latin typeface="Times New Roman"/>
              <a:ea typeface="Times New Roman"/>
              <a:cs typeface="Times New Roman"/>
              <a:sym typeface="Times New Roman"/>
            </a:endParaRPr>
          </a:p>
        </p:txBody>
      </p:sp>
      <p:pic>
        <p:nvPicPr>
          <p:cNvPr id="3074" name="Picture 2" descr="E:\Project Files\Text Colour\a.png"/>
          <p:cNvPicPr>
            <a:picLocks noChangeAspect="1" noChangeArrowheads="1"/>
          </p:cNvPicPr>
          <p:nvPr/>
        </p:nvPicPr>
        <p:blipFill>
          <a:blip r:embed="rId3"/>
          <a:srcRect/>
          <a:stretch>
            <a:fillRect/>
          </a:stretch>
        </p:blipFill>
        <p:spPr bwMode="auto">
          <a:xfrm>
            <a:off x="872124" y="625031"/>
            <a:ext cx="3306337" cy="4380737"/>
          </a:xfrm>
          <a:prstGeom prst="rect">
            <a:avLst/>
          </a:prstGeom>
          <a:noFill/>
        </p:spPr>
      </p:pic>
      <p:pic>
        <p:nvPicPr>
          <p:cNvPr id="3075" name="Picture 3" descr="E:\Project Files\Text Colour\Text Colour Yellow.png"/>
          <p:cNvPicPr>
            <a:picLocks noChangeAspect="1" noChangeArrowheads="1"/>
          </p:cNvPicPr>
          <p:nvPr/>
        </p:nvPicPr>
        <p:blipFill>
          <a:blip r:embed="rId4"/>
          <a:srcRect/>
          <a:stretch>
            <a:fillRect/>
          </a:stretch>
        </p:blipFill>
        <p:spPr bwMode="auto">
          <a:xfrm>
            <a:off x="4525701" y="613457"/>
            <a:ext cx="3307166" cy="4381837"/>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Histogram Equalization</a:t>
            </a:r>
            <a:endParaRPr b="1">
              <a:latin typeface="Times New Roman"/>
              <a:ea typeface="Times New Roman"/>
              <a:cs typeface="Times New Roman"/>
              <a:sym typeface="Times New Roman"/>
            </a:endParaRPr>
          </a:p>
        </p:txBody>
      </p:sp>
      <p:pic>
        <p:nvPicPr>
          <p:cNvPr id="3074" name="Picture 2" descr="C:\Users\Nirish\Desktop\image(3).png"/>
          <p:cNvPicPr>
            <a:picLocks noChangeAspect="1" noChangeArrowheads="1"/>
          </p:cNvPicPr>
          <p:nvPr/>
        </p:nvPicPr>
        <p:blipFill>
          <a:blip r:embed="rId3"/>
          <a:srcRect/>
          <a:stretch>
            <a:fillRect/>
          </a:stretch>
        </p:blipFill>
        <p:spPr bwMode="auto">
          <a:xfrm>
            <a:off x="138896" y="972273"/>
            <a:ext cx="4364740" cy="3488719"/>
          </a:xfrm>
          <a:prstGeom prst="rect">
            <a:avLst/>
          </a:prstGeom>
          <a:noFill/>
        </p:spPr>
      </p:pic>
      <p:pic>
        <p:nvPicPr>
          <p:cNvPr id="3075" name="Picture 3" descr="C:\Users\Nirish\Desktop\Motherboard\g.png"/>
          <p:cNvPicPr>
            <a:picLocks noChangeAspect="1" noChangeArrowheads="1"/>
          </p:cNvPicPr>
          <p:nvPr/>
        </p:nvPicPr>
        <p:blipFill>
          <a:blip r:embed="rId4"/>
          <a:srcRect/>
          <a:stretch>
            <a:fillRect/>
          </a:stretch>
        </p:blipFill>
        <p:spPr bwMode="auto">
          <a:xfrm>
            <a:off x="4653174" y="972273"/>
            <a:ext cx="4345821" cy="3485172"/>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Histogram Equalization</a:t>
            </a:r>
            <a:endParaRPr b="1">
              <a:latin typeface="Times New Roman"/>
              <a:ea typeface="Times New Roman"/>
              <a:cs typeface="Times New Roman"/>
              <a:sym typeface="Times New Roman"/>
            </a:endParaRPr>
          </a:p>
        </p:txBody>
      </p:sp>
      <p:pic>
        <p:nvPicPr>
          <p:cNvPr id="4098" name="Picture 2" descr="E:\Project Files\Histogram Equaliztion\Screenshot.png"/>
          <p:cNvPicPr>
            <a:picLocks noChangeAspect="1" noChangeArrowheads="1"/>
          </p:cNvPicPr>
          <p:nvPr/>
        </p:nvPicPr>
        <p:blipFill>
          <a:blip r:embed="rId3"/>
          <a:srcRect/>
          <a:stretch>
            <a:fillRect/>
          </a:stretch>
        </p:blipFill>
        <p:spPr bwMode="auto">
          <a:xfrm>
            <a:off x="266217" y="1134319"/>
            <a:ext cx="4190036" cy="3366124"/>
          </a:xfrm>
          <a:prstGeom prst="rect">
            <a:avLst/>
          </a:prstGeom>
          <a:noFill/>
        </p:spPr>
      </p:pic>
      <p:pic>
        <p:nvPicPr>
          <p:cNvPr id="1026" name="Picture 2" descr="C:\Users\Nirish\Desktop\Motherboard\m1.png"/>
          <p:cNvPicPr>
            <a:picLocks noChangeAspect="1" noChangeArrowheads="1"/>
          </p:cNvPicPr>
          <p:nvPr/>
        </p:nvPicPr>
        <p:blipFill>
          <a:blip r:embed="rId4"/>
          <a:srcRect/>
          <a:stretch>
            <a:fillRect/>
          </a:stretch>
        </p:blipFill>
        <p:spPr bwMode="auto">
          <a:xfrm>
            <a:off x="4622746" y="1134319"/>
            <a:ext cx="4199520" cy="3356659"/>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Project Report on</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IN" sz="2400" b="1" dirty="0">
                <a:latin typeface="Times New Roman"/>
                <a:ea typeface="Times New Roman"/>
                <a:cs typeface="Times New Roman"/>
                <a:sym typeface="Times New Roman"/>
              </a:rPr>
              <a:t>Artificial Teaching Assistant</a:t>
            </a:r>
            <a:endParaRPr sz="2400" b="1">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Submitted in partial fulfillment of the degree of</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Engineering(Sem-7)</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N</a:t>
            </a:r>
            <a:r>
              <a:rPr lang="en-IN" sz="1800" dirty="0" err="1">
                <a:latin typeface="Times New Roman"/>
                <a:ea typeface="Times New Roman"/>
                <a:cs typeface="Times New Roman"/>
                <a:sym typeface="Times New Roman"/>
              </a:rPr>
              <a:t>irish</a:t>
            </a:r>
            <a:r>
              <a:rPr lang="en-IN" sz="1800" dirty="0">
                <a:latin typeface="Times New Roman"/>
                <a:ea typeface="Times New Roman"/>
                <a:cs typeface="Times New Roman"/>
                <a:sym typeface="Times New Roman"/>
              </a:rPr>
              <a:t> </a:t>
            </a:r>
            <a:r>
              <a:rPr lang="en-IN" sz="1800" dirty="0" err="1" smtClean="0">
                <a:latin typeface="Times New Roman"/>
                <a:ea typeface="Times New Roman"/>
                <a:cs typeface="Times New Roman"/>
                <a:sym typeface="Times New Roman"/>
              </a:rPr>
              <a:t>Samant</a:t>
            </a:r>
            <a:r>
              <a:rPr lang="en-IN" sz="1800" dirty="0" smtClean="0">
                <a:latin typeface="Times New Roman"/>
                <a:ea typeface="Times New Roman"/>
                <a:cs typeface="Times New Roman"/>
                <a:sym typeface="Times New Roman"/>
              </a:rPr>
              <a:t>(16102008</a:t>
            </a:r>
            <a:r>
              <a:rPr lang="en" sz="1800" dirty="0" smtClean="0">
                <a:latin typeface="Times New Roman"/>
                <a:ea typeface="Times New Roman"/>
                <a:cs typeface="Times New Roman"/>
                <a:sym typeface="Times New Roman"/>
              </a:rPr>
              <a:t>)</a:t>
            </a:r>
            <a:r>
              <a:rPr lang="en-IN" sz="1800" dirty="0">
                <a:latin typeface="Times New Roman"/>
                <a:ea typeface="Times New Roman"/>
                <a:cs typeface="Times New Roman"/>
                <a:sym typeface="Times New Roman"/>
              </a:rPr>
              <a:t/>
            </a:r>
            <a:br>
              <a:rPr lang="en-IN" sz="1800" dirty="0">
                <a:latin typeface="Times New Roman"/>
                <a:ea typeface="Times New Roman"/>
                <a:cs typeface="Times New Roman"/>
                <a:sym typeface="Times New Roman"/>
              </a:rPr>
            </a:br>
            <a:r>
              <a:rPr lang="en-IN" sz="1800" dirty="0" err="1">
                <a:latin typeface="Times New Roman"/>
                <a:ea typeface="Times New Roman"/>
                <a:cs typeface="Times New Roman"/>
                <a:sym typeface="Times New Roman"/>
              </a:rPr>
              <a:t>Akshay</a:t>
            </a:r>
            <a:r>
              <a:rPr lang="en-IN" sz="1800" dirty="0">
                <a:latin typeface="Times New Roman"/>
                <a:ea typeface="Times New Roman"/>
                <a:cs typeface="Times New Roman"/>
                <a:sym typeface="Times New Roman"/>
              </a:rPr>
              <a:t> </a:t>
            </a:r>
            <a:r>
              <a:rPr lang="en-IN" sz="1800" dirty="0" err="1">
                <a:latin typeface="Times New Roman"/>
                <a:ea typeface="Times New Roman"/>
                <a:cs typeface="Times New Roman"/>
                <a:sym typeface="Times New Roman"/>
              </a:rPr>
              <a:t>Sumbhe</a:t>
            </a:r>
            <a:r>
              <a:rPr lang="en-IN" sz="1800" dirty="0">
                <a:latin typeface="Times New Roman"/>
                <a:ea typeface="Times New Roman"/>
                <a:cs typeface="Times New Roman"/>
                <a:sym typeface="Times New Roman"/>
              </a:rPr>
              <a:t>(16102062</a:t>
            </a:r>
            <a:r>
              <a:rPr lang="en" sz="1800" dirty="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IN" sz="1800" dirty="0" err="1" smtClean="0">
                <a:latin typeface="Times New Roman"/>
                <a:ea typeface="Times New Roman"/>
                <a:cs typeface="Times New Roman"/>
                <a:sym typeface="Times New Roman"/>
              </a:rPr>
              <a:t>Tarakeshwarnath</a:t>
            </a:r>
            <a:r>
              <a:rPr lang="en-IN" sz="1800" dirty="0" smtClean="0">
                <a:latin typeface="Times New Roman"/>
                <a:ea typeface="Times New Roman"/>
                <a:cs typeface="Times New Roman"/>
                <a:sym typeface="Times New Roman"/>
              </a:rPr>
              <a:t> </a:t>
            </a:r>
            <a:r>
              <a:rPr lang="en-IN" sz="1800" dirty="0" err="1" smtClean="0">
                <a:latin typeface="Times New Roman"/>
                <a:ea typeface="Times New Roman"/>
                <a:cs typeface="Times New Roman"/>
                <a:sym typeface="Times New Roman"/>
              </a:rPr>
              <a:t>Sahani</a:t>
            </a:r>
            <a:r>
              <a:rPr lang="en-IN" sz="1800" dirty="0" smtClean="0">
                <a:latin typeface="Times New Roman"/>
                <a:ea typeface="Times New Roman"/>
                <a:cs typeface="Times New Roman"/>
                <a:sym typeface="Times New Roman"/>
              </a:rPr>
              <a:t>(16102033</a:t>
            </a:r>
            <a:r>
              <a:rPr lang="en" sz="1800" dirty="0" smtClean="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Under the Guidance of</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IN" sz="1800" dirty="0" err="1">
                <a:latin typeface="Times New Roman"/>
                <a:ea typeface="Times New Roman"/>
                <a:cs typeface="Times New Roman"/>
                <a:sym typeface="Times New Roman"/>
              </a:rPr>
              <a:t>Prof.Sachin</a:t>
            </a:r>
            <a:r>
              <a:rPr lang="en-IN" sz="1800" dirty="0">
                <a:latin typeface="Times New Roman"/>
                <a:ea typeface="Times New Roman"/>
                <a:cs typeface="Times New Roman"/>
                <a:sym typeface="Times New Roman"/>
              </a:rPr>
              <a:t> </a:t>
            </a:r>
            <a:r>
              <a:rPr lang="en-IN" sz="1800" dirty="0" err="1">
                <a:latin typeface="Times New Roman"/>
                <a:ea typeface="Times New Roman"/>
                <a:cs typeface="Times New Roman"/>
                <a:sym typeface="Times New Roman"/>
              </a:rPr>
              <a:t>Takmare</a:t>
            </a:r>
            <a:endParaRPr sz="18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Histogram Equalization</a:t>
            </a:r>
            <a:endParaRPr b="1">
              <a:latin typeface="Times New Roman"/>
              <a:ea typeface="Times New Roman"/>
              <a:cs typeface="Times New Roman"/>
              <a:sym typeface="Times New Roman"/>
            </a:endParaRPr>
          </a:p>
        </p:txBody>
      </p:sp>
      <p:pic>
        <p:nvPicPr>
          <p:cNvPr id="4098" name="Picture 2" descr="E:\Project Files\Histogram Equaliztion\Screenshot.png"/>
          <p:cNvPicPr>
            <a:picLocks noChangeAspect="1" noChangeArrowheads="1"/>
          </p:cNvPicPr>
          <p:nvPr/>
        </p:nvPicPr>
        <p:blipFill>
          <a:blip r:embed="rId3"/>
          <a:srcRect/>
          <a:stretch>
            <a:fillRect/>
          </a:stretch>
        </p:blipFill>
        <p:spPr bwMode="auto">
          <a:xfrm>
            <a:off x="266216" y="1134319"/>
            <a:ext cx="4271059" cy="3366124"/>
          </a:xfrm>
          <a:prstGeom prst="rect">
            <a:avLst/>
          </a:prstGeom>
          <a:noFill/>
        </p:spPr>
      </p:pic>
      <p:pic>
        <p:nvPicPr>
          <p:cNvPr id="4099" name="Picture 3" descr="E:\Project Files\Histogram Equaliztion\Equalized Image.png"/>
          <p:cNvPicPr>
            <a:picLocks noChangeAspect="1" noChangeArrowheads="1"/>
          </p:cNvPicPr>
          <p:nvPr/>
        </p:nvPicPr>
        <p:blipFill>
          <a:blip r:embed="rId4"/>
          <a:srcRect/>
          <a:stretch>
            <a:fillRect/>
          </a:stretch>
        </p:blipFill>
        <p:spPr bwMode="auto">
          <a:xfrm>
            <a:off x="4699322" y="1145894"/>
            <a:ext cx="4166591" cy="3356658"/>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Image Smoothing</a:t>
            </a:r>
            <a:endParaRPr b="1">
              <a:latin typeface="Times New Roman"/>
              <a:ea typeface="Times New Roman"/>
              <a:cs typeface="Times New Roman"/>
              <a:sym typeface="Times New Roman"/>
            </a:endParaRPr>
          </a:p>
        </p:txBody>
      </p:sp>
      <p:pic>
        <p:nvPicPr>
          <p:cNvPr id="3074" name="Picture 2" descr="E:\Image Smoothing\images.png"/>
          <p:cNvPicPr>
            <a:picLocks noChangeAspect="1" noChangeArrowheads="1"/>
          </p:cNvPicPr>
          <p:nvPr/>
        </p:nvPicPr>
        <p:blipFill>
          <a:blip r:embed="rId3"/>
          <a:srcRect/>
          <a:stretch>
            <a:fillRect/>
          </a:stretch>
        </p:blipFill>
        <p:spPr bwMode="auto">
          <a:xfrm>
            <a:off x="1" y="833377"/>
            <a:ext cx="4328931" cy="3483980"/>
          </a:xfrm>
          <a:prstGeom prst="rect">
            <a:avLst/>
          </a:prstGeom>
          <a:noFill/>
        </p:spPr>
      </p:pic>
      <p:pic>
        <p:nvPicPr>
          <p:cNvPr id="3075" name="Picture 3" descr="E:\Image Smoothing\image(3).png"/>
          <p:cNvPicPr>
            <a:picLocks noChangeAspect="1" noChangeArrowheads="1"/>
          </p:cNvPicPr>
          <p:nvPr/>
        </p:nvPicPr>
        <p:blipFill>
          <a:blip r:embed="rId4"/>
          <a:srcRect/>
          <a:stretch>
            <a:fillRect/>
          </a:stretch>
        </p:blipFill>
        <p:spPr bwMode="auto">
          <a:xfrm>
            <a:off x="4433103" y="833377"/>
            <a:ext cx="4710897" cy="3483979"/>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Image Sharpening</a:t>
            </a:r>
            <a:endParaRPr b="1">
              <a:latin typeface="Times New Roman"/>
              <a:ea typeface="Times New Roman"/>
              <a:cs typeface="Times New Roman"/>
              <a:sym typeface="Times New Roman"/>
            </a:endParaRPr>
          </a:p>
        </p:txBody>
      </p:sp>
      <p:pic>
        <p:nvPicPr>
          <p:cNvPr id="2052" name="Picture 4" descr="C:\Users\Nirish\Desktop\sss.png"/>
          <p:cNvPicPr>
            <a:picLocks noChangeAspect="1" noChangeArrowheads="1"/>
          </p:cNvPicPr>
          <p:nvPr/>
        </p:nvPicPr>
        <p:blipFill>
          <a:blip r:embed="rId3"/>
          <a:srcRect/>
          <a:stretch>
            <a:fillRect/>
          </a:stretch>
        </p:blipFill>
        <p:spPr bwMode="auto">
          <a:xfrm>
            <a:off x="300943" y="648259"/>
            <a:ext cx="4168814" cy="4175671"/>
          </a:xfrm>
          <a:prstGeom prst="rect">
            <a:avLst/>
          </a:prstGeom>
          <a:noFill/>
        </p:spPr>
      </p:pic>
      <p:pic>
        <p:nvPicPr>
          <p:cNvPr id="2053" name="Picture 5" descr="C:\Users\Nirish\Desktop\a.png"/>
          <p:cNvPicPr>
            <a:picLocks noChangeAspect="1" noChangeArrowheads="1"/>
          </p:cNvPicPr>
          <p:nvPr/>
        </p:nvPicPr>
        <p:blipFill>
          <a:blip r:embed="rId4"/>
          <a:srcRect/>
          <a:stretch>
            <a:fillRect/>
          </a:stretch>
        </p:blipFill>
        <p:spPr bwMode="auto">
          <a:xfrm>
            <a:off x="4734046" y="636607"/>
            <a:ext cx="4191563" cy="4198457"/>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Image Sharpening</a:t>
            </a:r>
            <a:endParaRPr b="1">
              <a:latin typeface="Times New Roman"/>
              <a:ea typeface="Times New Roman"/>
              <a:cs typeface="Times New Roman"/>
              <a:sym typeface="Times New Roman"/>
            </a:endParaRPr>
          </a:p>
        </p:txBody>
      </p:sp>
      <p:pic>
        <p:nvPicPr>
          <p:cNvPr id="2050" name="Picture 2" descr="E:\Project Files\Image Sharpening\Screenshot.png"/>
          <p:cNvPicPr>
            <a:picLocks noChangeAspect="1" noChangeArrowheads="1"/>
          </p:cNvPicPr>
          <p:nvPr/>
        </p:nvPicPr>
        <p:blipFill>
          <a:blip r:embed="rId3"/>
          <a:srcRect/>
          <a:stretch>
            <a:fillRect/>
          </a:stretch>
        </p:blipFill>
        <p:spPr bwMode="auto">
          <a:xfrm>
            <a:off x="277791" y="1104056"/>
            <a:ext cx="4244533" cy="3392637"/>
          </a:xfrm>
          <a:prstGeom prst="rect">
            <a:avLst/>
          </a:prstGeom>
          <a:noFill/>
        </p:spPr>
      </p:pic>
      <p:pic>
        <p:nvPicPr>
          <p:cNvPr id="2051" name="Picture 3" descr="E:\Project Files\Image Sharpening\image(3).png"/>
          <p:cNvPicPr>
            <a:picLocks noChangeAspect="1" noChangeArrowheads="1"/>
          </p:cNvPicPr>
          <p:nvPr/>
        </p:nvPicPr>
        <p:blipFill>
          <a:blip r:embed="rId4"/>
          <a:srcRect/>
          <a:stretch>
            <a:fillRect/>
          </a:stretch>
        </p:blipFill>
        <p:spPr bwMode="auto">
          <a:xfrm>
            <a:off x="4655532" y="1111170"/>
            <a:ext cx="4214001" cy="3368233"/>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Image Sharpening</a:t>
            </a:r>
            <a:endParaRPr b="1">
              <a:latin typeface="Times New Roman"/>
              <a:ea typeface="Times New Roman"/>
              <a:cs typeface="Times New Roman"/>
              <a:sym typeface="Times New Roman"/>
            </a:endParaRPr>
          </a:p>
        </p:txBody>
      </p:sp>
      <p:pic>
        <p:nvPicPr>
          <p:cNvPr id="4" name="Picture 2" descr="E:\Image Processing\5. Sharpening Image\a.png"/>
          <p:cNvPicPr>
            <a:picLocks noChangeAspect="1" noChangeArrowheads="1"/>
          </p:cNvPicPr>
          <p:nvPr/>
        </p:nvPicPr>
        <p:blipFill>
          <a:blip r:embed="rId3"/>
          <a:srcRect/>
          <a:stretch>
            <a:fillRect/>
          </a:stretch>
        </p:blipFill>
        <p:spPr bwMode="auto">
          <a:xfrm>
            <a:off x="787078" y="561674"/>
            <a:ext cx="3229337" cy="4427634"/>
          </a:xfrm>
          <a:prstGeom prst="rect">
            <a:avLst/>
          </a:prstGeom>
          <a:noFill/>
        </p:spPr>
      </p:pic>
      <p:pic>
        <p:nvPicPr>
          <p:cNvPr id="5" name="Picture 3" descr="E:\Image Processing\5. Sharpening Image\index.png"/>
          <p:cNvPicPr>
            <a:picLocks noChangeAspect="1" noChangeArrowheads="1"/>
          </p:cNvPicPr>
          <p:nvPr/>
        </p:nvPicPr>
        <p:blipFill>
          <a:blip r:embed="rId4"/>
          <a:srcRect/>
          <a:stretch>
            <a:fillRect/>
          </a:stretch>
        </p:blipFill>
        <p:spPr bwMode="auto">
          <a:xfrm>
            <a:off x="4699322" y="532436"/>
            <a:ext cx="3255380" cy="4469132"/>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Median Filter</a:t>
            </a:r>
            <a:endParaRPr b="1">
              <a:latin typeface="Times New Roman"/>
              <a:ea typeface="Times New Roman"/>
              <a:cs typeface="Times New Roman"/>
              <a:sym typeface="Times New Roman"/>
            </a:endParaRPr>
          </a:p>
        </p:txBody>
      </p:sp>
      <p:pic>
        <p:nvPicPr>
          <p:cNvPr id="5122" name="Picture 2" descr="E:\Project Files\Median Filter\Median Filter.png"/>
          <p:cNvPicPr>
            <a:picLocks noChangeAspect="1" noChangeArrowheads="1"/>
          </p:cNvPicPr>
          <p:nvPr/>
        </p:nvPicPr>
        <p:blipFill>
          <a:blip r:embed="rId3"/>
          <a:srcRect/>
          <a:stretch>
            <a:fillRect/>
          </a:stretch>
        </p:blipFill>
        <p:spPr bwMode="auto">
          <a:xfrm>
            <a:off x="0" y="1559388"/>
            <a:ext cx="5332963" cy="2075063"/>
          </a:xfrm>
          <a:prstGeom prst="rect">
            <a:avLst/>
          </a:prstGeom>
          <a:noFill/>
        </p:spPr>
      </p:pic>
      <p:pic>
        <p:nvPicPr>
          <p:cNvPr id="5123" name="Picture 3" descr="E:\Project Files\Median Filter\Selection.png"/>
          <p:cNvPicPr>
            <a:picLocks noChangeAspect="1" noChangeArrowheads="1"/>
          </p:cNvPicPr>
          <p:nvPr/>
        </p:nvPicPr>
        <p:blipFill>
          <a:blip r:embed="rId4"/>
          <a:srcRect/>
          <a:stretch>
            <a:fillRect/>
          </a:stretch>
        </p:blipFill>
        <p:spPr bwMode="auto">
          <a:xfrm>
            <a:off x="5438775" y="1397463"/>
            <a:ext cx="3705225" cy="2371725"/>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Median Filter</a:t>
            </a:r>
            <a:endParaRPr b="1">
              <a:latin typeface="Times New Roman"/>
              <a:ea typeface="Times New Roman"/>
              <a:cs typeface="Times New Roman"/>
              <a:sym typeface="Times New Roman"/>
            </a:endParaRPr>
          </a:p>
        </p:txBody>
      </p:sp>
      <p:pic>
        <p:nvPicPr>
          <p:cNvPr id="4098" name="Picture 2" descr="C:\Users\Nirish\Desktop\Median Filter\Grayscale\index.jpeg"/>
          <p:cNvPicPr>
            <a:picLocks noChangeAspect="1" noChangeArrowheads="1"/>
          </p:cNvPicPr>
          <p:nvPr/>
        </p:nvPicPr>
        <p:blipFill>
          <a:blip r:embed="rId3"/>
          <a:srcRect/>
          <a:stretch>
            <a:fillRect/>
          </a:stretch>
        </p:blipFill>
        <p:spPr bwMode="auto">
          <a:xfrm>
            <a:off x="347242" y="627207"/>
            <a:ext cx="4109012" cy="4109012"/>
          </a:xfrm>
          <a:prstGeom prst="rect">
            <a:avLst/>
          </a:prstGeom>
          <a:noFill/>
        </p:spPr>
      </p:pic>
      <p:pic>
        <p:nvPicPr>
          <p:cNvPr id="4100" name="Picture 4" descr="C:\Users\Nirish\Desktop\abc.jpg"/>
          <p:cNvPicPr>
            <a:picLocks noChangeAspect="1" noChangeArrowheads="1"/>
          </p:cNvPicPr>
          <p:nvPr/>
        </p:nvPicPr>
        <p:blipFill>
          <a:blip r:embed="rId4"/>
          <a:srcRect/>
          <a:stretch>
            <a:fillRect/>
          </a:stretch>
        </p:blipFill>
        <p:spPr bwMode="auto">
          <a:xfrm>
            <a:off x="4710896" y="636609"/>
            <a:ext cx="4111184" cy="4111184"/>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Median Filter</a:t>
            </a:r>
            <a:endParaRPr b="1">
              <a:latin typeface="Times New Roman"/>
              <a:ea typeface="Times New Roman"/>
              <a:cs typeface="Times New Roman"/>
              <a:sym typeface="Times New Roman"/>
            </a:endParaRPr>
          </a:p>
        </p:txBody>
      </p:sp>
      <p:pic>
        <p:nvPicPr>
          <p:cNvPr id="2" name="Picture 2" descr="C:\Users\Nirish\Desktop\Median Filter\RGB\images.jpeg"/>
          <p:cNvPicPr>
            <a:picLocks noChangeAspect="1" noChangeArrowheads="1"/>
          </p:cNvPicPr>
          <p:nvPr/>
        </p:nvPicPr>
        <p:blipFill>
          <a:blip r:embed="rId3"/>
          <a:srcRect/>
          <a:stretch>
            <a:fillRect/>
          </a:stretch>
        </p:blipFill>
        <p:spPr bwMode="auto">
          <a:xfrm>
            <a:off x="289367" y="1205706"/>
            <a:ext cx="4241036" cy="3190875"/>
          </a:xfrm>
          <a:prstGeom prst="rect">
            <a:avLst/>
          </a:prstGeom>
          <a:noFill/>
        </p:spPr>
      </p:pic>
      <p:pic>
        <p:nvPicPr>
          <p:cNvPr id="3" name="Picture 3" descr="C:\Users\Nirish\Desktop\Median Filter\RGB\5x5.png"/>
          <p:cNvPicPr>
            <a:picLocks noChangeAspect="1" noChangeArrowheads="1"/>
          </p:cNvPicPr>
          <p:nvPr/>
        </p:nvPicPr>
        <p:blipFill>
          <a:blip r:embed="rId4"/>
          <a:srcRect/>
          <a:stretch>
            <a:fillRect/>
          </a:stretch>
        </p:blipFill>
        <p:spPr bwMode="auto">
          <a:xfrm>
            <a:off x="4694618" y="1192192"/>
            <a:ext cx="4264436" cy="320848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Edge Detection</a:t>
            </a:r>
            <a:endParaRPr b="1">
              <a:latin typeface="Times New Roman"/>
              <a:ea typeface="Times New Roman"/>
              <a:cs typeface="Times New Roman"/>
              <a:sym typeface="Times New Roman"/>
            </a:endParaRPr>
          </a:p>
        </p:txBody>
      </p:sp>
      <p:pic>
        <p:nvPicPr>
          <p:cNvPr id="6146" name="Picture 2" descr="C:\Users\Nirish\Desktop\Edge Detection\t.png"/>
          <p:cNvPicPr>
            <a:picLocks noChangeAspect="1" noChangeArrowheads="1"/>
          </p:cNvPicPr>
          <p:nvPr/>
        </p:nvPicPr>
        <p:blipFill>
          <a:blip r:embed="rId3"/>
          <a:srcRect/>
          <a:stretch>
            <a:fillRect/>
          </a:stretch>
        </p:blipFill>
        <p:spPr bwMode="auto">
          <a:xfrm>
            <a:off x="243068" y="1076446"/>
            <a:ext cx="2757717" cy="3183037"/>
          </a:xfrm>
          <a:prstGeom prst="rect">
            <a:avLst/>
          </a:prstGeom>
          <a:noFill/>
        </p:spPr>
      </p:pic>
      <p:pic>
        <p:nvPicPr>
          <p:cNvPr id="6147" name="Picture 3" descr="C:\Users\Nirish\Desktop\Edge Detection\s.png"/>
          <p:cNvPicPr>
            <a:picLocks noChangeAspect="1" noChangeArrowheads="1"/>
          </p:cNvPicPr>
          <p:nvPr/>
        </p:nvPicPr>
        <p:blipFill>
          <a:blip r:embed="rId4"/>
          <a:srcRect/>
          <a:stretch>
            <a:fillRect/>
          </a:stretch>
        </p:blipFill>
        <p:spPr bwMode="auto">
          <a:xfrm>
            <a:off x="3171462" y="1064871"/>
            <a:ext cx="2855589" cy="3217762"/>
          </a:xfrm>
          <a:prstGeom prst="rect">
            <a:avLst/>
          </a:prstGeom>
          <a:noFill/>
        </p:spPr>
      </p:pic>
      <p:pic>
        <p:nvPicPr>
          <p:cNvPr id="6148" name="Picture 4" descr="C:\Users\Nirish\Desktop\Edge Detection\e.png"/>
          <p:cNvPicPr>
            <a:picLocks noChangeAspect="1" noChangeArrowheads="1"/>
          </p:cNvPicPr>
          <p:nvPr/>
        </p:nvPicPr>
        <p:blipFill>
          <a:blip r:embed="rId5"/>
          <a:srcRect/>
          <a:stretch>
            <a:fillRect/>
          </a:stretch>
        </p:blipFill>
        <p:spPr bwMode="auto">
          <a:xfrm>
            <a:off x="6148969" y="1064871"/>
            <a:ext cx="2827066" cy="3217761"/>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Edge Detection</a:t>
            </a:r>
            <a:endParaRPr b="1">
              <a:latin typeface="Times New Roman"/>
              <a:ea typeface="Times New Roman"/>
              <a:cs typeface="Times New Roman"/>
              <a:sym typeface="Times New Roman"/>
            </a:endParaRPr>
          </a:p>
        </p:txBody>
      </p:sp>
      <p:pic>
        <p:nvPicPr>
          <p:cNvPr id="7170" name="Picture 2" descr="C:\Users\Nirish\Desktop\Edge Detection\d.png"/>
          <p:cNvPicPr>
            <a:picLocks noChangeAspect="1" noChangeArrowheads="1"/>
          </p:cNvPicPr>
          <p:nvPr/>
        </p:nvPicPr>
        <p:blipFill>
          <a:blip r:embed="rId3"/>
          <a:srcRect/>
          <a:stretch>
            <a:fillRect/>
          </a:stretch>
        </p:blipFill>
        <p:spPr bwMode="auto">
          <a:xfrm>
            <a:off x="512782" y="2612804"/>
            <a:ext cx="7948311" cy="2371725"/>
          </a:xfrm>
          <a:prstGeom prst="rect">
            <a:avLst/>
          </a:prstGeom>
          <a:noFill/>
        </p:spPr>
      </p:pic>
      <p:pic>
        <p:nvPicPr>
          <p:cNvPr id="7171" name="Picture 3" descr="C:\Users\Nirish\Desktop\Edge Detection\map.png"/>
          <p:cNvPicPr>
            <a:picLocks noChangeAspect="1" noChangeArrowheads="1"/>
          </p:cNvPicPr>
          <p:nvPr/>
        </p:nvPicPr>
        <p:blipFill>
          <a:blip r:embed="rId4"/>
          <a:srcRect/>
          <a:stretch>
            <a:fillRect/>
          </a:stretch>
        </p:blipFill>
        <p:spPr bwMode="auto">
          <a:xfrm>
            <a:off x="520861" y="752355"/>
            <a:ext cx="4016415" cy="1697638"/>
          </a:xfrm>
          <a:prstGeom prst="rect">
            <a:avLst/>
          </a:prstGeom>
          <a:noFill/>
        </p:spPr>
      </p:pic>
      <p:pic>
        <p:nvPicPr>
          <p:cNvPr id="7172" name="Picture 4" descr="C:\Users\Nirish\Desktop\Edge Detection\a.png"/>
          <p:cNvPicPr>
            <a:picLocks noChangeAspect="1" noChangeArrowheads="1"/>
          </p:cNvPicPr>
          <p:nvPr/>
        </p:nvPicPr>
        <p:blipFill>
          <a:blip r:embed="rId5"/>
          <a:srcRect/>
          <a:stretch>
            <a:fillRect/>
          </a:stretch>
        </p:blipFill>
        <p:spPr bwMode="auto">
          <a:xfrm>
            <a:off x="4641449" y="740780"/>
            <a:ext cx="3796496" cy="171876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1.Project Conception and Initiation</a:t>
            </a:r>
            <a:endParaRPr sz="4000" b="1">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Edge Detection</a:t>
            </a:r>
            <a:endParaRPr b="1">
              <a:latin typeface="Times New Roman"/>
              <a:ea typeface="Times New Roman"/>
              <a:cs typeface="Times New Roman"/>
              <a:sym typeface="Times New Roman"/>
            </a:endParaRPr>
          </a:p>
        </p:txBody>
      </p:sp>
      <p:pic>
        <p:nvPicPr>
          <p:cNvPr id="4" name="Picture 3" descr="E:\Image Segmentation\Edge Detection\b.png"/>
          <p:cNvPicPr>
            <a:picLocks noChangeAspect="1" noChangeArrowheads="1"/>
          </p:cNvPicPr>
          <p:nvPr/>
        </p:nvPicPr>
        <p:blipFill>
          <a:blip r:embed="rId3"/>
          <a:srcRect/>
          <a:stretch>
            <a:fillRect/>
          </a:stretch>
        </p:blipFill>
        <p:spPr bwMode="auto">
          <a:xfrm>
            <a:off x="0" y="887392"/>
            <a:ext cx="4467828" cy="3581400"/>
          </a:xfrm>
          <a:prstGeom prst="rect">
            <a:avLst/>
          </a:prstGeom>
          <a:noFill/>
        </p:spPr>
      </p:pic>
      <p:pic>
        <p:nvPicPr>
          <p:cNvPr id="5" name="Picture 4" descr="E:\Image Segmentation\Edge Detection\a.png"/>
          <p:cNvPicPr>
            <a:picLocks noChangeAspect="1" noChangeArrowheads="1"/>
          </p:cNvPicPr>
          <p:nvPr/>
        </p:nvPicPr>
        <p:blipFill>
          <a:blip r:embed="rId4"/>
          <a:srcRect/>
          <a:stretch>
            <a:fillRect/>
          </a:stretch>
        </p:blipFill>
        <p:spPr bwMode="auto">
          <a:xfrm>
            <a:off x="4595148" y="887392"/>
            <a:ext cx="4548851" cy="35814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Natural Language Processing (NLP)</a:t>
            </a:r>
            <a:endParaRPr b="1">
              <a:latin typeface="Times New Roman"/>
              <a:ea typeface="Times New Roman"/>
              <a:cs typeface="Times New Roman"/>
              <a:sym typeface="Times New Roman"/>
            </a:endParaRPr>
          </a:p>
        </p:txBody>
      </p:sp>
      <p:pic>
        <p:nvPicPr>
          <p:cNvPr id="1026" name="Picture 2" descr="E:\Pictures\Natural Language Processing\1.png"/>
          <p:cNvPicPr>
            <a:picLocks noChangeAspect="1" noChangeArrowheads="1"/>
          </p:cNvPicPr>
          <p:nvPr/>
        </p:nvPicPr>
        <p:blipFill>
          <a:blip r:embed="rId3"/>
          <a:srcRect/>
          <a:stretch>
            <a:fillRect/>
          </a:stretch>
        </p:blipFill>
        <p:spPr bwMode="auto">
          <a:xfrm>
            <a:off x="1979270" y="659742"/>
            <a:ext cx="5313383" cy="4220497"/>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Natural Language Processing (NLP)</a:t>
            </a:r>
            <a:endParaRPr b="1">
              <a:latin typeface="Times New Roman"/>
              <a:ea typeface="Times New Roman"/>
              <a:cs typeface="Times New Roman"/>
              <a:sym typeface="Times New Roman"/>
            </a:endParaRPr>
          </a:p>
        </p:txBody>
      </p:sp>
      <p:pic>
        <p:nvPicPr>
          <p:cNvPr id="1026" name="Picture 2" descr="E:\Pictures\Natural Language Processing\2.png"/>
          <p:cNvPicPr>
            <a:picLocks noChangeAspect="1" noChangeArrowheads="1"/>
          </p:cNvPicPr>
          <p:nvPr/>
        </p:nvPicPr>
        <p:blipFill>
          <a:blip r:embed="rId3"/>
          <a:srcRect/>
          <a:stretch>
            <a:fillRect/>
          </a:stretch>
        </p:blipFill>
        <p:spPr bwMode="auto">
          <a:xfrm>
            <a:off x="938942" y="740665"/>
            <a:ext cx="7267508" cy="4085978"/>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Spelling Correction</a:t>
            </a:r>
            <a:endParaRPr b="1">
              <a:latin typeface="Times New Roman"/>
              <a:ea typeface="Times New Roman"/>
              <a:cs typeface="Times New Roman"/>
              <a:sym typeface="Times New Roman"/>
            </a:endParaRPr>
          </a:p>
        </p:txBody>
      </p:sp>
      <p:pic>
        <p:nvPicPr>
          <p:cNvPr id="2050" name="Picture 2" descr="E:\Pictures\Natural Language Processing\3.png"/>
          <p:cNvPicPr>
            <a:picLocks noChangeAspect="1" noChangeArrowheads="1"/>
          </p:cNvPicPr>
          <p:nvPr/>
        </p:nvPicPr>
        <p:blipFill>
          <a:blip r:embed="rId3"/>
          <a:srcRect/>
          <a:stretch>
            <a:fillRect/>
          </a:stretch>
        </p:blipFill>
        <p:spPr bwMode="auto">
          <a:xfrm>
            <a:off x="1996719" y="617821"/>
            <a:ext cx="5353206" cy="4241317"/>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Spelling Correction</a:t>
            </a:r>
            <a:endParaRPr b="1">
              <a:latin typeface="Times New Roman"/>
              <a:ea typeface="Times New Roman"/>
              <a:cs typeface="Times New Roman"/>
              <a:sym typeface="Times New Roman"/>
            </a:endParaRPr>
          </a:p>
        </p:txBody>
      </p:sp>
      <p:pic>
        <p:nvPicPr>
          <p:cNvPr id="3074" name="Picture 2" descr="E:\Pictures\Natural Language Processing\4.png"/>
          <p:cNvPicPr>
            <a:picLocks noChangeAspect="1" noChangeArrowheads="1"/>
          </p:cNvPicPr>
          <p:nvPr/>
        </p:nvPicPr>
        <p:blipFill>
          <a:blip r:embed="rId3"/>
          <a:srcRect/>
          <a:stretch>
            <a:fillRect/>
          </a:stretch>
        </p:blipFill>
        <p:spPr bwMode="auto">
          <a:xfrm>
            <a:off x="348916" y="1233046"/>
            <a:ext cx="8590547" cy="1184675"/>
          </a:xfrm>
          <a:prstGeom prst="rect">
            <a:avLst/>
          </a:prstGeom>
          <a:noFill/>
        </p:spPr>
      </p:pic>
      <p:pic>
        <p:nvPicPr>
          <p:cNvPr id="3075" name="Picture 3" descr="E:\Pictures\Natural Language Processing\5.png"/>
          <p:cNvPicPr>
            <a:picLocks noChangeAspect="1" noChangeArrowheads="1"/>
          </p:cNvPicPr>
          <p:nvPr/>
        </p:nvPicPr>
        <p:blipFill>
          <a:blip r:embed="rId4"/>
          <a:srcRect/>
          <a:stretch>
            <a:fillRect/>
          </a:stretch>
        </p:blipFill>
        <p:spPr bwMode="auto">
          <a:xfrm>
            <a:off x="339840" y="2887578"/>
            <a:ext cx="8569854" cy="1179096"/>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Grammar Checker</a:t>
            </a:r>
            <a:endParaRPr b="1">
              <a:latin typeface="Times New Roman"/>
              <a:ea typeface="Times New Roman"/>
              <a:cs typeface="Times New Roman"/>
              <a:sym typeface="Times New Roman"/>
            </a:endParaRPr>
          </a:p>
        </p:txBody>
      </p:sp>
      <p:pic>
        <p:nvPicPr>
          <p:cNvPr id="8194" name="Picture 2" descr="E:\Pictures\Natural Language Processing\6.png"/>
          <p:cNvPicPr>
            <a:picLocks noChangeAspect="1" noChangeArrowheads="1"/>
          </p:cNvPicPr>
          <p:nvPr/>
        </p:nvPicPr>
        <p:blipFill>
          <a:blip r:embed="rId3"/>
          <a:srcRect/>
          <a:stretch>
            <a:fillRect/>
          </a:stretch>
        </p:blipFill>
        <p:spPr bwMode="auto">
          <a:xfrm>
            <a:off x="1956123" y="634816"/>
            <a:ext cx="5329720" cy="4217508"/>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Grammar Checker</a:t>
            </a:r>
            <a:endParaRPr b="1">
              <a:latin typeface="Times New Roman"/>
              <a:ea typeface="Times New Roman"/>
              <a:cs typeface="Times New Roman"/>
              <a:sym typeface="Times New Roman"/>
            </a:endParaRPr>
          </a:p>
        </p:txBody>
      </p:sp>
      <p:pic>
        <p:nvPicPr>
          <p:cNvPr id="1026" name="Picture 2" descr="E:\Pictures\Natural Language Processing\7.png"/>
          <p:cNvPicPr>
            <a:picLocks noChangeAspect="1" noChangeArrowheads="1"/>
          </p:cNvPicPr>
          <p:nvPr/>
        </p:nvPicPr>
        <p:blipFill>
          <a:blip r:embed="rId3"/>
          <a:srcRect/>
          <a:stretch>
            <a:fillRect/>
          </a:stretch>
        </p:blipFill>
        <p:spPr bwMode="auto">
          <a:xfrm>
            <a:off x="240630" y="911035"/>
            <a:ext cx="8710865" cy="1165916"/>
          </a:xfrm>
          <a:prstGeom prst="rect">
            <a:avLst/>
          </a:prstGeom>
          <a:noFill/>
        </p:spPr>
      </p:pic>
      <p:pic>
        <p:nvPicPr>
          <p:cNvPr id="1027" name="Picture 3" descr="E:\Pictures\Natural Language Processing\8.png"/>
          <p:cNvPicPr>
            <a:picLocks noChangeAspect="1" noChangeArrowheads="1"/>
          </p:cNvPicPr>
          <p:nvPr/>
        </p:nvPicPr>
        <p:blipFill>
          <a:blip r:embed="rId4"/>
          <a:srcRect/>
          <a:stretch>
            <a:fillRect/>
          </a:stretch>
        </p:blipFill>
        <p:spPr bwMode="auto">
          <a:xfrm>
            <a:off x="240629" y="2397544"/>
            <a:ext cx="8713257" cy="212633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Question Answer System</a:t>
            </a:r>
            <a:endParaRPr b="1">
              <a:latin typeface="Times New Roman"/>
              <a:ea typeface="Times New Roman"/>
              <a:cs typeface="Times New Roman"/>
              <a:sym typeface="Times New Roman"/>
            </a:endParaRPr>
          </a:p>
        </p:txBody>
      </p:sp>
      <p:pic>
        <p:nvPicPr>
          <p:cNvPr id="9218" name="Picture 2" descr="E:\Pictures\Natural Language Processing\9.png"/>
          <p:cNvPicPr>
            <a:picLocks noChangeAspect="1" noChangeArrowheads="1"/>
          </p:cNvPicPr>
          <p:nvPr/>
        </p:nvPicPr>
        <p:blipFill>
          <a:blip r:embed="rId3"/>
          <a:srcRect/>
          <a:stretch>
            <a:fillRect/>
          </a:stretch>
        </p:blipFill>
        <p:spPr bwMode="auto">
          <a:xfrm>
            <a:off x="1851951" y="604695"/>
            <a:ext cx="5350156" cy="4263967"/>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Question Answer System</a:t>
            </a:r>
            <a:endParaRPr b="1">
              <a:latin typeface="Times New Roman"/>
              <a:ea typeface="Times New Roman"/>
              <a:cs typeface="Times New Roman"/>
              <a:sym typeface="Times New Roman"/>
            </a:endParaRPr>
          </a:p>
        </p:txBody>
      </p:sp>
      <p:pic>
        <p:nvPicPr>
          <p:cNvPr id="2050" name="Picture 2" descr="E:\Pictures\Natural Language Processing\10.png"/>
          <p:cNvPicPr>
            <a:picLocks noChangeAspect="1" noChangeArrowheads="1"/>
          </p:cNvPicPr>
          <p:nvPr/>
        </p:nvPicPr>
        <p:blipFill>
          <a:blip r:embed="rId3"/>
          <a:srcRect/>
          <a:stretch>
            <a:fillRect/>
          </a:stretch>
        </p:blipFill>
        <p:spPr bwMode="auto">
          <a:xfrm>
            <a:off x="285288" y="752354"/>
            <a:ext cx="8678238" cy="1186425"/>
          </a:xfrm>
          <a:prstGeom prst="rect">
            <a:avLst/>
          </a:prstGeom>
          <a:noFill/>
        </p:spPr>
      </p:pic>
      <p:pic>
        <p:nvPicPr>
          <p:cNvPr id="2051" name="Picture 3" descr="E:\Pictures\Natural Language Processing\11.png"/>
          <p:cNvPicPr>
            <a:picLocks noChangeAspect="1" noChangeArrowheads="1"/>
          </p:cNvPicPr>
          <p:nvPr/>
        </p:nvPicPr>
        <p:blipFill>
          <a:blip r:embed="rId4"/>
          <a:srcRect/>
          <a:stretch>
            <a:fillRect/>
          </a:stretch>
        </p:blipFill>
        <p:spPr bwMode="auto">
          <a:xfrm>
            <a:off x="275646" y="2129742"/>
            <a:ext cx="8684351" cy="1157468"/>
          </a:xfrm>
          <a:prstGeom prst="rect">
            <a:avLst/>
          </a:prstGeom>
          <a:noFill/>
        </p:spPr>
      </p:pic>
      <p:pic>
        <p:nvPicPr>
          <p:cNvPr id="2052" name="Picture 4" descr="E:\Pictures\Natural Language Processing\12.png"/>
          <p:cNvPicPr>
            <a:picLocks noChangeAspect="1" noChangeArrowheads="1"/>
          </p:cNvPicPr>
          <p:nvPr/>
        </p:nvPicPr>
        <p:blipFill>
          <a:blip r:embed="rId5"/>
          <a:srcRect/>
          <a:stretch>
            <a:fillRect/>
          </a:stretch>
        </p:blipFill>
        <p:spPr bwMode="auto">
          <a:xfrm>
            <a:off x="272334" y="3493330"/>
            <a:ext cx="8701039" cy="1159692"/>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Times New Roman"/>
                <a:ea typeface="Times New Roman"/>
                <a:cs typeface="Times New Roman"/>
                <a:sym typeface="Times New Roman"/>
              </a:rPr>
              <a:t>Sentiment Analysis</a:t>
            </a:r>
            <a:endParaRPr b="1">
              <a:latin typeface="Times New Roman"/>
              <a:ea typeface="Times New Roman"/>
              <a:cs typeface="Times New Roman"/>
              <a:sym typeface="Times New Roman"/>
            </a:endParaRPr>
          </a:p>
        </p:txBody>
      </p:sp>
      <p:pic>
        <p:nvPicPr>
          <p:cNvPr id="6147" name="Picture 3" descr="E:\Pictures\Natural Language Processing\13.png"/>
          <p:cNvPicPr>
            <a:picLocks noChangeAspect="1" noChangeArrowheads="1"/>
          </p:cNvPicPr>
          <p:nvPr/>
        </p:nvPicPr>
        <p:blipFill>
          <a:blip r:embed="rId3"/>
          <a:srcRect/>
          <a:stretch>
            <a:fillRect/>
          </a:stretch>
        </p:blipFill>
        <p:spPr bwMode="auto">
          <a:xfrm>
            <a:off x="2071868" y="671269"/>
            <a:ext cx="5164961" cy="411637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1.1 Abstract</a:t>
            </a:r>
            <a:endParaRPr b="1">
              <a:latin typeface="Times New Roman"/>
              <a:ea typeface="Times New Roman"/>
              <a:cs typeface="Times New Roman"/>
              <a:sym typeface="Times New Roman"/>
            </a:endParaRPr>
          </a:p>
        </p:txBody>
      </p:sp>
      <p:sp>
        <p:nvSpPr>
          <p:cNvPr id="6" name="Text Placeholder 5">
            <a:extLst>
              <a:ext uri="{FF2B5EF4-FFF2-40B4-BE49-F238E27FC236}">
                <a16:creationId xmlns="" xmlns:a16="http://schemas.microsoft.com/office/drawing/2014/main" id="{5C25B4E5-CFBE-CB4B-B303-1CDEB7EDB248}"/>
              </a:ext>
            </a:extLst>
          </p:cNvPr>
          <p:cNvSpPr txBox="1">
            <a:spLocks noGrp="1"/>
          </p:cNvSpPr>
          <p:nvPr>
            <p:ph type="body" idx="1"/>
          </p:nvPr>
        </p:nvSpPr>
        <p:spPr>
          <a:xfrm>
            <a:off x="311699" y="1210686"/>
            <a:ext cx="8577657" cy="2980786"/>
          </a:xfrm>
          <a:prstGeom prst="rect">
            <a:avLst/>
          </a:prstGeom>
          <a:noFill/>
        </p:spPr>
        <p:txBody>
          <a:bodyPr wrap="square">
            <a:spAutoFit/>
          </a:bodyPr>
          <a:lstStyle/>
          <a:p>
            <a:r>
              <a:rPr lang="en-US" sz="1400" dirty="0" smtClean="0">
                <a:latin typeface="Times New Roman" pitchFamily="18" charset="0"/>
                <a:cs typeface="Times New Roman" pitchFamily="18" charset="0"/>
              </a:rPr>
              <a:t>It is an Artificial Teaching Assistant that has been developed with main aim to assist teachers in their teaching process.</a:t>
            </a:r>
          </a:p>
          <a:p>
            <a:endParaRPr lang="en-IN"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It is designed to work for </a:t>
            </a:r>
            <a:r>
              <a:rPr lang="en-US" sz="1400" dirty="0" err="1" smtClean="0">
                <a:latin typeface="Times New Roman" pitchFamily="18" charset="0"/>
                <a:cs typeface="Times New Roman" pitchFamily="18" charset="0"/>
              </a:rPr>
              <a:t>english</a:t>
            </a:r>
            <a:r>
              <a:rPr lang="en-US" sz="1400" dirty="0" smtClean="0">
                <a:latin typeface="Times New Roman" pitchFamily="18" charset="0"/>
                <a:cs typeface="Times New Roman" pitchFamily="18" charset="0"/>
              </a:rPr>
              <a:t> language although it might work on some other language depending on the nature of the language, the structure, grammar and semantics.</a:t>
            </a:r>
          </a:p>
          <a:p>
            <a:endParaRPr lang="en-US"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This project i.e. Artificial Teaching Assistant is as the name implies is the program developed for teaching assistance by using various techniques from artificial intelligence and image processing in order to reduce the teaching efforts in many auxiliary but time consuming teaching tasks so that teachers can focus more on the core knowledge teaching aspects.</a:t>
            </a:r>
            <a:endParaRPr lang="en-IN" sz="1400" dirty="0" smtClean="0">
              <a:latin typeface="Times New Roman" pitchFamily="18" charset="0"/>
              <a:cs typeface="Times New Roman" pitchFamily="18" charset="0"/>
            </a:endParaRPr>
          </a:p>
          <a:p>
            <a:pPr marL="114300" indent="0">
              <a:buNone/>
            </a:pPr>
            <a:endParaRPr lang="en-US" dirty="0"/>
          </a:p>
        </p:txBody>
      </p:sp>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Sentiment Analysis</a:t>
            </a:r>
            <a:endParaRPr b="1">
              <a:latin typeface="Times New Roman"/>
              <a:ea typeface="Times New Roman"/>
              <a:cs typeface="Times New Roman"/>
              <a:sym typeface="Times New Roman"/>
            </a:endParaRPr>
          </a:p>
        </p:txBody>
      </p:sp>
      <p:pic>
        <p:nvPicPr>
          <p:cNvPr id="7170" name="Picture 2" descr="E:\Pictures\Natural Language Processing\14.png"/>
          <p:cNvPicPr>
            <a:picLocks noChangeAspect="1" noChangeArrowheads="1"/>
          </p:cNvPicPr>
          <p:nvPr/>
        </p:nvPicPr>
        <p:blipFill>
          <a:blip r:embed="rId3"/>
          <a:srcRect/>
          <a:stretch>
            <a:fillRect/>
          </a:stretch>
        </p:blipFill>
        <p:spPr bwMode="auto">
          <a:xfrm>
            <a:off x="156411" y="948843"/>
            <a:ext cx="8824328" cy="1186977"/>
          </a:xfrm>
          <a:prstGeom prst="rect">
            <a:avLst/>
          </a:prstGeom>
          <a:noFill/>
        </p:spPr>
      </p:pic>
      <p:pic>
        <p:nvPicPr>
          <p:cNvPr id="7171" name="Picture 3" descr="E:\Pictures\Natural Language Processing\15.png"/>
          <p:cNvPicPr>
            <a:picLocks noChangeAspect="1" noChangeArrowheads="1"/>
          </p:cNvPicPr>
          <p:nvPr/>
        </p:nvPicPr>
        <p:blipFill>
          <a:blip r:embed="rId4"/>
          <a:srcRect/>
          <a:stretch>
            <a:fillRect/>
          </a:stretch>
        </p:blipFill>
        <p:spPr bwMode="auto">
          <a:xfrm>
            <a:off x="168441" y="2418428"/>
            <a:ext cx="8831179" cy="2416525"/>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Text Summarization</a:t>
            </a:r>
            <a:endParaRPr b="1">
              <a:latin typeface="Times New Roman"/>
              <a:ea typeface="Times New Roman"/>
              <a:cs typeface="Times New Roman"/>
              <a:sym typeface="Times New Roman"/>
            </a:endParaRPr>
          </a:p>
        </p:txBody>
      </p:sp>
      <p:pic>
        <p:nvPicPr>
          <p:cNvPr id="4098" name="Picture 2" descr="E:\Pictures\Natural Language Processing\16.png"/>
          <p:cNvPicPr>
            <a:picLocks noChangeAspect="1" noChangeArrowheads="1"/>
          </p:cNvPicPr>
          <p:nvPr/>
        </p:nvPicPr>
        <p:blipFill>
          <a:blip r:embed="rId3"/>
          <a:srcRect/>
          <a:stretch>
            <a:fillRect/>
          </a:stretch>
        </p:blipFill>
        <p:spPr bwMode="auto">
          <a:xfrm>
            <a:off x="2002418" y="683024"/>
            <a:ext cx="5220785" cy="4155675"/>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00125"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a:ea typeface="Times New Roman"/>
                <a:cs typeface="Times New Roman"/>
                <a:sym typeface="Times New Roman"/>
              </a:rPr>
              <a:t>Text Summarization</a:t>
            </a:r>
            <a:endParaRPr b="1">
              <a:latin typeface="Times New Roman"/>
              <a:ea typeface="Times New Roman"/>
              <a:cs typeface="Times New Roman"/>
              <a:sym typeface="Times New Roman"/>
            </a:endParaRPr>
          </a:p>
        </p:txBody>
      </p:sp>
      <p:pic>
        <p:nvPicPr>
          <p:cNvPr id="5122" name="Picture 2" descr="E:\Pictures\Natural Language Processing\17.png"/>
          <p:cNvPicPr>
            <a:picLocks noChangeAspect="1" noChangeArrowheads="1"/>
          </p:cNvPicPr>
          <p:nvPr/>
        </p:nvPicPr>
        <p:blipFill>
          <a:blip r:embed="rId3"/>
          <a:srcRect/>
          <a:stretch>
            <a:fillRect/>
          </a:stretch>
        </p:blipFill>
        <p:spPr bwMode="auto">
          <a:xfrm>
            <a:off x="0" y="1419727"/>
            <a:ext cx="4463716" cy="2509614"/>
          </a:xfrm>
          <a:prstGeom prst="rect">
            <a:avLst/>
          </a:prstGeom>
          <a:noFill/>
        </p:spPr>
      </p:pic>
      <p:pic>
        <p:nvPicPr>
          <p:cNvPr id="5123" name="Picture 3" descr="E:\Pictures\Natural Language Processing\18.png"/>
          <p:cNvPicPr>
            <a:picLocks noChangeAspect="1" noChangeArrowheads="1"/>
          </p:cNvPicPr>
          <p:nvPr/>
        </p:nvPicPr>
        <p:blipFill>
          <a:blip r:embed="rId4"/>
          <a:srcRect/>
          <a:stretch>
            <a:fillRect/>
          </a:stretch>
        </p:blipFill>
        <p:spPr bwMode="auto">
          <a:xfrm>
            <a:off x="4644189" y="1419727"/>
            <a:ext cx="4499811" cy="2529909"/>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2.7 References</a:t>
            </a:r>
            <a:endParaRPr b="1">
              <a:latin typeface="Times New Roman"/>
              <a:ea typeface="Times New Roman"/>
              <a:cs typeface="Times New Roman"/>
              <a:sym typeface="Times New Roman"/>
            </a:endParaRPr>
          </a:p>
        </p:txBody>
      </p:sp>
      <p:sp>
        <p:nvSpPr>
          <p:cNvPr id="173" name="Google Shape;173;p32"/>
          <p:cNvSpPr txBox="1">
            <a:spLocks noGrp="1"/>
          </p:cNvSpPr>
          <p:nvPr>
            <p:ph type="body" idx="1"/>
          </p:nvPr>
        </p:nvSpPr>
        <p:spPr>
          <a:xfrm>
            <a:off x="311700" y="1171599"/>
            <a:ext cx="8520600" cy="3828663"/>
          </a:xfrm>
          <a:prstGeom prst="rect">
            <a:avLst/>
          </a:prstGeom>
        </p:spPr>
        <p:txBody>
          <a:bodyPr spcFirstLastPara="1" wrap="square" lIns="91425" tIns="91425" rIns="91425" bIns="91425" anchor="t" anchorCtr="0">
            <a:noAutofit/>
          </a:bodyPr>
          <a:lstStyle/>
          <a:p>
            <a:pPr>
              <a:buNone/>
            </a:pPr>
            <a:r>
              <a:rPr lang="en-IN" sz="1400" dirty="0" smtClean="0"/>
              <a:t>1) Digital Image Processing by </a:t>
            </a:r>
            <a:r>
              <a:rPr lang="en-IN" sz="1400" dirty="0" err="1" smtClean="0"/>
              <a:t>Rafel</a:t>
            </a:r>
            <a:r>
              <a:rPr lang="en-IN" sz="1400" dirty="0" smtClean="0"/>
              <a:t> C. Gonzalez and Richard E. Woods</a:t>
            </a:r>
            <a:endParaRPr lang="en-US" sz="1400" dirty="0" smtClean="0"/>
          </a:p>
          <a:p>
            <a:pPr>
              <a:buNone/>
            </a:pPr>
            <a:r>
              <a:rPr lang="en-IN" sz="1400" dirty="0" smtClean="0"/>
              <a:t>2) Digital Image Processing by S. Sridhar</a:t>
            </a:r>
            <a:endParaRPr lang="en-US" sz="1400" dirty="0" smtClean="0"/>
          </a:p>
          <a:p>
            <a:pPr>
              <a:buNone/>
            </a:pPr>
            <a:r>
              <a:rPr lang="en-IN" sz="1400" dirty="0" smtClean="0"/>
              <a:t>3) Speech and Language Processing by Daniel </a:t>
            </a:r>
            <a:r>
              <a:rPr lang="en-IN" sz="1400" dirty="0" err="1" smtClean="0"/>
              <a:t>Jurafsky</a:t>
            </a:r>
            <a:r>
              <a:rPr lang="en-IN" sz="1400" dirty="0" smtClean="0"/>
              <a:t> and James H. Martin</a:t>
            </a:r>
            <a:endParaRPr lang="en-US" sz="1400" dirty="0" smtClean="0"/>
          </a:p>
          <a:p>
            <a:pPr>
              <a:buNone/>
            </a:pPr>
            <a:r>
              <a:rPr lang="en-IN" sz="1400" dirty="0" smtClean="0"/>
              <a:t>4) </a:t>
            </a:r>
            <a:r>
              <a:rPr lang="en-US" sz="1400" dirty="0" smtClean="0"/>
              <a:t>Foundations of Statistical Natural Language Processing by </a:t>
            </a:r>
            <a:r>
              <a:rPr lang="de-DE" sz="1400" dirty="0" smtClean="0"/>
              <a:t>Christopher Manning and Hinrich Schutze</a:t>
            </a:r>
            <a:r>
              <a:rPr lang="en-US" sz="1400" dirty="0" smtClean="0"/>
              <a:t> </a:t>
            </a:r>
          </a:p>
          <a:p>
            <a:pPr>
              <a:buNone/>
            </a:pPr>
            <a:r>
              <a:rPr lang="en-IN" sz="1400" dirty="0" smtClean="0"/>
              <a:t>5) </a:t>
            </a:r>
            <a:r>
              <a:rPr lang="en-US" sz="1400" dirty="0" smtClean="0"/>
              <a:t>Natural Language Processing with Python by Steven Bird and Ewan Klein</a:t>
            </a:r>
          </a:p>
          <a:p>
            <a:pPr>
              <a:buNone/>
            </a:pPr>
            <a:r>
              <a:rPr lang="en-IN" sz="1400" dirty="0" smtClean="0"/>
              <a:t>6) Stephen </a:t>
            </a:r>
            <a:r>
              <a:rPr lang="en-IN" sz="1400" dirty="0" err="1" smtClean="0"/>
              <a:t>Marsland</a:t>
            </a:r>
            <a:r>
              <a:rPr lang="en-IN" sz="1400" dirty="0" smtClean="0"/>
              <a:t>, “Machine Learning An Algorithmic Perspective” CRC Press</a:t>
            </a:r>
            <a:endParaRPr lang="en-US" sz="1400" dirty="0" smtClean="0"/>
          </a:p>
          <a:p>
            <a:pPr>
              <a:buNone/>
            </a:pPr>
            <a:r>
              <a:rPr lang="en-IN" sz="1400" dirty="0" smtClean="0"/>
              <a:t>7) Artificial Intelligence A Modern Approach , Stuart J. Russell and Peter </a:t>
            </a:r>
            <a:r>
              <a:rPr lang="en-IN" sz="1400" dirty="0" err="1" smtClean="0"/>
              <a:t>Norvig</a:t>
            </a:r>
            <a:endParaRPr lang="en-US" sz="1400" dirty="0" smtClean="0"/>
          </a:p>
          <a:p>
            <a:pPr>
              <a:buNone/>
            </a:pPr>
            <a:r>
              <a:rPr lang="en-IN" sz="1400" dirty="0" smtClean="0"/>
              <a:t>8) Artificial Intelligence and Intelligent Systems , </a:t>
            </a:r>
            <a:r>
              <a:rPr lang="en-IN" sz="1400" dirty="0" err="1" smtClean="0"/>
              <a:t>N.P.Padhy</a:t>
            </a:r>
            <a:endParaRPr lang="en-US" sz="1400" dirty="0" smtClean="0"/>
          </a:p>
          <a:p>
            <a:pPr>
              <a:buNone/>
            </a:pPr>
            <a:r>
              <a:rPr lang="en-IN" sz="1400" dirty="0" smtClean="0"/>
              <a:t>9) Artificial Intelligence , Elaine Rich and Kevin Knight</a:t>
            </a:r>
            <a:endParaRPr lang="en-US" sz="1400" dirty="0" smtClean="0"/>
          </a:p>
          <a:p>
            <a:pPr>
              <a:buNone/>
            </a:pPr>
            <a:r>
              <a:rPr lang="en-IN" sz="1400" dirty="0" smtClean="0"/>
              <a:t>10 Tom </a:t>
            </a:r>
            <a:r>
              <a:rPr lang="en-IN" sz="1400" dirty="0" err="1" smtClean="0"/>
              <a:t>M.Mitchell</a:t>
            </a:r>
            <a:r>
              <a:rPr lang="en-IN" sz="1400" dirty="0" smtClean="0"/>
              <a:t> “Machine Learning” McGraw Hill</a:t>
            </a:r>
            <a:endParaRPr lang="en-US" sz="1400" dirty="0" smtClean="0"/>
          </a:p>
          <a:p>
            <a:pPr>
              <a:buNone/>
            </a:pPr>
            <a:r>
              <a:rPr lang="en-IN" sz="1400" dirty="0" smtClean="0"/>
              <a:t>11) Fuzzy Set Theory and its Applications , Zimmermann</a:t>
            </a:r>
            <a:endParaRPr lang="en-US" sz="1400" dirty="0" smtClean="0"/>
          </a:p>
          <a:p>
            <a:pPr>
              <a:buNone/>
            </a:pPr>
            <a:r>
              <a:rPr lang="en-IN" sz="1400" dirty="0" smtClean="0"/>
              <a:t>12) Introduction to soft computing , </a:t>
            </a:r>
            <a:r>
              <a:rPr lang="en-IN" sz="1400" dirty="0" err="1" smtClean="0"/>
              <a:t>Samir</a:t>
            </a:r>
            <a:r>
              <a:rPr lang="en-IN" sz="1400" dirty="0" smtClean="0"/>
              <a:t> Roy and </a:t>
            </a:r>
            <a:r>
              <a:rPr lang="en-IN" sz="1400" dirty="0" err="1" smtClean="0"/>
              <a:t>Chakraborty</a:t>
            </a:r>
            <a:endParaRPr lang="en-US" sz="1400" dirty="0" smtClean="0"/>
          </a:p>
          <a:p>
            <a:pPr>
              <a:buNone/>
            </a:pPr>
            <a:r>
              <a:rPr lang="en-IN" sz="1400" dirty="0" smtClean="0"/>
              <a:t>13) Principles of Soft Computing , </a:t>
            </a:r>
            <a:r>
              <a:rPr lang="en-IN" sz="1400" dirty="0" err="1" smtClean="0"/>
              <a:t>S.N.Sivanandam</a:t>
            </a:r>
            <a:r>
              <a:rPr lang="en-IN" sz="1400" dirty="0" smtClean="0"/>
              <a:t>, </a:t>
            </a:r>
            <a:r>
              <a:rPr lang="en-IN" sz="1400" dirty="0" err="1" smtClean="0"/>
              <a:t>S.N.Deepa</a:t>
            </a:r>
            <a:endParaRPr lang="en-US" sz="1400" dirty="0" smtClean="0"/>
          </a:p>
          <a:p>
            <a:pPr>
              <a:buNone/>
            </a:pPr>
            <a:r>
              <a:rPr lang="en-IN" sz="1600" dirty="0" smtClean="0"/>
              <a:t> </a:t>
            </a:r>
            <a:endParaRPr lang="en-US" sz="1600" dirty="0" smtClean="0"/>
          </a:p>
          <a:p>
            <a:pPr marL="457200" lvl="0" indent="-342900" algn="l" rtl="0">
              <a:spcBef>
                <a:spcPts val="0"/>
              </a:spcBef>
              <a:spcAft>
                <a:spcPts val="0"/>
              </a:spcAft>
              <a:buSzPts val="1800"/>
              <a:buNone/>
            </a:pPr>
            <a:r>
              <a:rPr lang="en" sz="1600" dirty="0" smtClean="0"/>
              <a:t>             </a:t>
            </a:r>
            <a:endParaRPr sz="1600"/>
          </a:p>
          <a:p>
            <a:pPr marL="457200" lvl="0" indent="-342900" algn="l" rtl="0">
              <a:spcBef>
                <a:spcPts val="0"/>
              </a:spcBef>
              <a:spcAft>
                <a:spcPts val="0"/>
              </a:spcAft>
              <a:buSzPts val="1800"/>
              <a:buNone/>
            </a:pPr>
            <a:r>
              <a:rPr lang="en" dirty="0"/>
              <a:t>               </a:t>
            </a:r>
            <a:endParaRPr/>
          </a:p>
          <a:p>
            <a:pPr marL="457200" lvl="0" indent="-342900" algn="l" rtl="0">
              <a:spcBef>
                <a:spcPts val="0"/>
              </a:spcBef>
              <a:spcAft>
                <a:spcPts val="0"/>
              </a:spcAft>
              <a:buSzPts val="1800"/>
              <a:buNone/>
            </a:pPr>
            <a:r>
              <a:rPr lang="en" dirty="0"/>
              <a:t>                    </a:t>
            </a:r>
            <a:endParaRPr/>
          </a:p>
          <a:p>
            <a:pPr marL="457200" lvl="0" indent="-342900" algn="l" rtl="0">
              <a:spcBef>
                <a:spcPts val="0"/>
              </a:spcBef>
              <a:spcAft>
                <a:spcPts val="0"/>
              </a:spcAft>
              <a:buSzPts val="1800"/>
              <a:buChar char="●"/>
            </a:pP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191" name="Google Shape;191;p3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1.2 Objectives</a:t>
            </a:r>
            <a:endParaRPr b="1">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sz="1400" dirty="0">
                <a:latin typeface="Times New Roman" pitchFamily="18" charset="0"/>
                <a:cs typeface="Times New Roman" pitchFamily="18" charset="0"/>
              </a:rPr>
              <a:t>As educational AI progresses and becomes more sophisticated, it’s essential to include teachers in the process. In an ideal world, teachers and AI will create an immersive learning experience for students, together</a:t>
            </a:r>
            <a:r>
              <a:rPr lang="en-US" sz="1400" dirty="0" smtClean="0">
                <a:latin typeface="Times New Roman" pitchFamily="18" charset="0"/>
                <a:cs typeface="Times New Roman" pitchFamily="18" charset="0"/>
              </a:rPr>
              <a:t>.</a:t>
            </a:r>
          </a:p>
          <a:p>
            <a:pPr>
              <a:buNone/>
            </a:pPr>
            <a:endParaRPr lang="en-US"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Develop the AI programs to do many auxiliary teaching tasks like improving the quality of available images and notes, automatically corrects the spellings in the document, </a:t>
            </a:r>
            <a:r>
              <a:rPr lang="en-US" sz="1400" dirty="0" err="1" smtClean="0">
                <a:latin typeface="Times New Roman" pitchFamily="18" charset="0"/>
                <a:cs typeface="Times New Roman" pitchFamily="18" charset="0"/>
              </a:rPr>
              <a:t>grammer</a:t>
            </a:r>
            <a:r>
              <a:rPr lang="en-US" sz="1400" dirty="0" smtClean="0">
                <a:latin typeface="Times New Roman" pitchFamily="18" charset="0"/>
                <a:cs typeface="Times New Roman" pitchFamily="18" charset="0"/>
              </a:rPr>
              <a:t> correction, auto answering the key questions on the given contents, sentiment analysis, text summarization etc.</a:t>
            </a:r>
          </a:p>
          <a:p>
            <a:pPr>
              <a:buNone/>
            </a:pPr>
            <a:r>
              <a:rPr lang="en" sz="1400" dirty="0" smtClean="0"/>
              <a:t>        </a:t>
            </a:r>
            <a:r>
              <a:rPr lang="en" dirty="0" smtClean="0"/>
              <a:t>       </a:t>
            </a:r>
            <a:endParaRPr smtClean="0"/>
          </a:p>
          <a:p>
            <a:pPr marL="457200" lvl="0" indent="-342900" algn="l" rtl="0">
              <a:spcBef>
                <a:spcPts val="0"/>
              </a:spcBef>
              <a:spcAft>
                <a:spcPts val="0"/>
              </a:spcAft>
              <a:buSzPts val="1800"/>
              <a:buChar char="●"/>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solidFill>
                <a:latin typeface="Times New Roman"/>
                <a:ea typeface="Times New Roman"/>
                <a:cs typeface="Times New Roman"/>
                <a:sym typeface="Times New Roman"/>
              </a:rPr>
              <a:t>1.3 Literature Review</a:t>
            </a:r>
            <a:endParaRPr b="1">
              <a:solidFill>
                <a:schemeClr val="tx1"/>
              </a:solidFill>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312516" y="1113726"/>
            <a:ext cx="8520600" cy="3666618"/>
          </a:xfrm>
          <a:prstGeom prst="rect">
            <a:avLst/>
          </a:prstGeom>
        </p:spPr>
        <p:txBody>
          <a:bodyPr spcFirstLastPara="1" wrap="square" lIns="91425" tIns="91425" rIns="91425" bIns="91425" anchor="t" anchorCtr="0">
            <a:noAutofit/>
          </a:bodyPr>
          <a:lstStyle/>
          <a:p>
            <a:pPr lvl="0">
              <a:buNone/>
            </a:pPr>
            <a:r>
              <a:rPr lang="en-US" sz="1200" dirty="0" smtClean="0"/>
              <a:t>We referred various books and papers to understand various concepts related to Artificial Intelligence, Image Processing , </a:t>
            </a:r>
          </a:p>
          <a:p>
            <a:pPr lvl="0">
              <a:buNone/>
            </a:pPr>
            <a:r>
              <a:rPr lang="en-US" sz="1200" dirty="0" smtClean="0"/>
              <a:t>Signal Processing , Machine Learning etc</a:t>
            </a:r>
          </a:p>
          <a:p>
            <a:pPr lvl="0"/>
            <a:endParaRPr lang="en-US" sz="1200" dirty="0" smtClean="0"/>
          </a:p>
          <a:p>
            <a:pPr lvl="0">
              <a:buNone/>
            </a:pPr>
            <a:r>
              <a:rPr lang="en-US" sz="1200" dirty="0" smtClean="0"/>
              <a:t>Some of the books are :</a:t>
            </a:r>
          </a:p>
          <a:p>
            <a:pPr lvl="0">
              <a:buNone/>
            </a:pPr>
            <a:r>
              <a:rPr lang="en-US" sz="1200" dirty="0" smtClean="0"/>
              <a:t>1) Digital Image Processing by </a:t>
            </a:r>
            <a:r>
              <a:rPr lang="en-US" sz="1200" dirty="0" err="1" smtClean="0"/>
              <a:t>Rafel</a:t>
            </a:r>
            <a:r>
              <a:rPr lang="en-US" sz="1200" dirty="0" smtClean="0"/>
              <a:t> C. Gonzalez and Richard E. Woods</a:t>
            </a:r>
          </a:p>
          <a:p>
            <a:pPr lvl="0">
              <a:buNone/>
            </a:pPr>
            <a:r>
              <a:rPr lang="en-US" sz="1200" dirty="0" smtClean="0"/>
              <a:t>2) Digital Image Processing by S. Sridhar</a:t>
            </a:r>
          </a:p>
          <a:p>
            <a:pPr lvl="0">
              <a:buNone/>
            </a:pPr>
            <a:r>
              <a:rPr lang="en-US" sz="1200" dirty="0" smtClean="0"/>
              <a:t>3) Speech and Language Processing by Daniel </a:t>
            </a:r>
            <a:r>
              <a:rPr lang="en-US" sz="1200" dirty="0" err="1" smtClean="0"/>
              <a:t>Jurafsky</a:t>
            </a:r>
            <a:r>
              <a:rPr lang="en-US" sz="1200" dirty="0" smtClean="0"/>
              <a:t> and James H. Martin</a:t>
            </a:r>
          </a:p>
          <a:p>
            <a:pPr lvl="0">
              <a:buNone/>
            </a:pPr>
            <a:r>
              <a:rPr lang="en-US" sz="1200" dirty="0" smtClean="0"/>
              <a:t>4) Foundations of Statistical Natural Language Processing by </a:t>
            </a:r>
            <a:r>
              <a:rPr lang="de-DE" sz="1200" dirty="0" smtClean="0"/>
              <a:t>Christopher D.Manning and Hinrich Schutze</a:t>
            </a:r>
            <a:endParaRPr lang="en-US" sz="1200" dirty="0" smtClean="0"/>
          </a:p>
          <a:p>
            <a:pPr lvl="0">
              <a:buNone/>
            </a:pPr>
            <a:r>
              <a:rPr lang="en-US" sz="1200" dirty="0" smtClean="0"/>
              <a:t>5) Natural Language Processing with Python by Steven Bird and Ewan Klein</a:t>
            </a:r>
          </a:p>
          <a:p>
            <a:pPr lvl="0">
              <a:buNone/>
            </a:pPr>
            <a:r>
              <a:rPr lang="en-US" sz="1200" dirty="0" smtClean="0"/>
              <a:t>6) Artificial Intelligence A Modern Approach , Stuart J. Russell and Peter </a:t>
            </a:r>
            <a:r>
              <a:rPr lang="en-US" sz="1200" dirty="0" err="1" smtClean="0"/>
              <a:t>Norvig</a:t>
            </a:r>
            <a:endParaRPr lang="en-US" sz="1200" dirty="0" smtClean="0"/>
          </a:p>
          <a:p>
            <a:pPr lvl="0">
              <a:buNone/>
            </a:pPr>
            <a:r>
              <a:rPr lang="en-US" sz="1200" dirty="0" smtClean="0"/>
              <a:t>7) Artificial Intelligence and Intelligent Systems , </a:t>
            </a:r>
            <a:r>
              <a:rPr lang="en-US" sz="1200" dirty="0" err="1" smtClean="0"/>
              <a:t>N.P.Padhy</a:t>
            </a:r>
            <a:endParaRPr lang="en-US" sz="1200" dirty="0" smtClean="0"/>
          </a:p>
          <a:p>
            <a:pPr lvl="0">
              <a:buNone/>
            </a:pPr>
            <a:r>
              <a:rPr lang="en-US" sz="1200" dirty="0" smtClean="0"/>
              <a:t>8) Neural Networks, Fuzzy Logic and Genetic Algorithms , </a:t>
            </a:r>
            <a:r>
              <a:rPr lang="en-US" sz="1200" dirty="0" err="1" smtClean="0"/>
              <a:t>S.Rajasekaran</a:t>
            </a:r>
            <a:r>
              <a:rPr lang="en-US" sz="1200" dirty="0" smtClean="0"/>
              <a:t> and G.A. </a:t>
            </a:r>
            <a:r>
              <a:rPr lang="en-US" sz="1200" dirty="0" err="1" smtClean="0"/>
              <a:t>Pai</a:t>
            </a:r>
            <a:endParaRPr lang="en-US" sz="1200" dirty="0" smtClean="0"/>
          </a:p>
          <a:p>
            <a:pPr lvl="0">
              <a:buNone/>
            </a:pPr>
            <a:r>
              <a:rPr lang="en-US" sz="1200" dirty="0" smtClean="0"/>
              <a:t>9) Fuzzy Set Theory and its Applications , Zimmermann</a:t>
            </a:r>
          </a:p>
          <a:p>
            <a:pPr lvl="0">
              <a:buNone/>
            </a:pPr>
            <a:r>
              <a:rPr lang="en-US" sz="1200" dirty="0" smtClean="0"/>
              <a:t>10) Digital Signal Processing John G. </a:t>
            </a:r>
            <a:r>
              <a:rPr lang="en-US" sz="1200" dirty="0" err="1" smtClean="0"/>
              <a:t>Proakis</a:t>
            </a:r>
            <a:r>
              <a:rPr lang="en-US" sz="1200" dirty="0" smtClean="0"/>
              <a:t>, </a:t>
            </a:r>
            <a:r>
              <a:rPr lang="en-US" sz="1200" dirty="0" err="1" smtClean="0"/>
              <a:t>Dimitris</a:t>
            </a:r>
            <a:r>
              <a:rPr lang="en-US" sz="1200" dirty="0" smtClean="0"/>
              <a:t> and </a:t>
            </a:r>
            <a:r>
              <a:rPr lang="en-US" sz="1200" dirty="0" err="1" smtClean="0"/>
              <a:t>G.Manolakis</a:t>
            </a:r>
            <a:endParaRPr lang="en-US" sz="1200" dirty="0" smtClean="0"/>
          </a:p>
          <a:p>
            <a:pPr lvl="0">
              <a:buNone/>
            </a:pPr>
            <a:r>
              <a:rPr lang="en-US" sz="1200" dirty="0" smtClean="0"/>
              <a:t>11) Digital Signal Processing , A. </a:t>
            </a:r>
            <a:r>
              <a:rPr lang="en-US" sz="1200" dirty="0" err="1" smtClean="0"/>
              <a:t>Anand</a:t>
            </a:r>
            <a:r>
              <a:rPr lang="en-US" sz="1200" dirty="0" smtClean="0"/>
              <a:t> Kumar</a:t>
            </a:r>
          </a:p>
          <a:p>
            <a:pPr lvl="0">
              <a:buNone/>
            </a:pPr>
            <a:r>
              <a:rPr lang="en-US" sz="1200" dirty="0" smtClean="0"/>
              <a:t>12) Artificial Intelligence , Elaine Rich and Kevin Knight                                                               </a:t>
            </a:r>
          </a:p>
          <a:p>
            <a:pPr lvl="0">
              <a:buNone/>
            </a:pPr>
            <a:endParaRPr lang="en-US" sz="1200" dirty="0" smtClean="0"/>
          </a:p>
          <a:p>
            <a:pPr lvl="0">
              <a:buNone/>
            </a:pPr>
            <a:endParaRPr/>
          </a:p>
          <a:p>
            <a:pPr marL="457200" lvl="0" indent="-342900" algn="l" rtl="0">
              <a:spcBef>
                <a:spcPts val="0"/>
              </a:spcBef>
              <a:spcAft>
                <a:spcPts val="0"/>
              </a:spcAft>
              <a:buSzPts val="1800"/>
              <a:buChar char="●"/>
            </a:pPr>
            <a:endParaRPr/>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1.5 Scope</a:t>
            </a:r>
            <a:endParaRPr b="1">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185195" y="1171600"/>
            <a:ext cx="8762035" cy="3643468"/>
          </a:xfrm>
          <a:prstGeom prst="rect">
            <a:avLst/>
          </a:prstGeom>
        </p:spPr>
        <p:txBody>
          <a:bodyPr spcFirstLastPara="1" wrap="square" lIns="91425" tIns="91425" rIns="91425" bIns="91425" anchor="t" anchorCtr="0">
            <a:noAutofit/>
          </a:bodyPr>
          <a:lstStyle/>
          <a:p>
            <a:r>
              <a:rPr lang="en-US" sz="1400" kern="150" dirty="0" smtClean="0">
                <a:latin typeface="Times New Roman" panose="02020603050405020304" pitchFamily="18" charset="0"/>
                <a:ea typeface="Noto Sans CJK SC Regular" panose="020B0500000000000000" pitchFamily="34" charset="-128"/>
                <a:cs typeface="Times New Roman" panose="02020603050405020304" pitchFamily="18" charset="0"/>
              </a:rPr>
              <a:t>The different AI techniques available like natural language processing, image processing will be used to perform these tasks.</a:t>
            </a:r>
          </a:p>
          <a:p>
            <a:endParaRPr lang="en-US" sz="1400" kern="150" dirty="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US" sz="1400" kern="150" dirty="0" smtClean="0">
                <a:latin typeface="Times New Roman" panose="02020603050405020304" pitchFamily="18" charset="0"/>
                <a:ea typeface="Noto Sans CJK SC Regular" panose="020B0500000000000000" pitchFamily="34" charset="-128"/>
                <a:cs typeface="Times New Roman" panose="02020603050405020304" pitchFamily="18" charset="0"/>
              </a:rPr>
              <a:t>Image processing technique is used for improving image quality in the available teaching material.</a:t>
            </a:r>
          </a:p>
          <a:p>
            <a:endParaRPr lang="en-US" sz="1400" kern="150" dirty="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Teaching notes prepared can be checked for spelling and grammar. NLP techniques are used for developing the program code to these tasks.</a:t>
            </a:r>
          </a:p>
          <a:p>
            <a:endParaRPr lang="en-US" sz="1400"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The feedbacks received from students for any lecture can be </a:t>
            </a:r>
            <a:r>
              <a:rPr lang="en-US" sz="1400" dirty="0" err="1" smtClean="0">
                <a:latin typeface="Times New Roman" panose="02020603050405020304" pitchFamily="18" charset="0"/>
                <a:cs typeface="Times New Roman" panose="02020603050405020304" pitchFamily="18" charset="0"/>
              </a:rPr>
              <a:t>analysed</a:t>
            </a:r>
            <a:r>
              <a:rPr lang="en-US" sz="1400" dirty="0" smtClean="0">
                <a:latin typeface="Times New Roman" panose="02020603050405020304" pitchFamily="18" charset="0"/>
                <a:cs typeface="Times New Roman" panose="02020603050405020304" pitchFamily="18" charset="0"/>
              </a:rPr>
              <a:t> by the sentiment analysis program. Attempt has been made to develop an sentiment analysis program to perform aspect level of teaching staff feedback.</a:t>
            </a:r>
            <a:r>
              <a:rPr lang="en" sz="1400" dirty="0" smtClean="0">
                <a:latin typeface="Times New Roman" panose="02020603050405020304" pitchFamily="18" charset="0"/>
                <a:cs typeface="Times New Roman" panose="02020603050405020304" pitchFamily="18" charset="0"/>
              </a:rPr>
              <a:t> </a:t>
            </a:r>
          </a:p>
          <a:p>
            <a:endParaRPr lang="en" sz="1400"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Text </a:t>
            </a:r>
            <a:r>
              <a:rPr lang="en-US" sz="1400" dirty="0" err="1" smtClean="0">
                <a:latin typeface="Times New Roman" panose="02020603050405020304" pitchFamily="18" charset="0"/>
                <a:cs typeface="Times New Roman" panose="02020603050405020304" pitchFamily="18" charset="0"/>
              </a:rPr>
              <a:t>summarisation</a:t>
            </a:r>
            <a:r>
              <a:rPr lang="en-US" sz="1400" dirty="0" smtClean="0">
                <a:latin typeface="Times New Roman" panose="02020603050405020304" pitchFamily="18" charset="0"/>
                <a:cs typeface="Times New Roman" panose="02020603050405020304" pitchFamily="18" charset="0"/>
              </a:rPr>
              <a:t> program will automatically condense the important information in the form of summary which would benefit the teachers.</a:t>
            </a:r>
            <a:endParaRPr smtClean="0"/>
          </a:p>
          <a:p>
            <a:pPr marL="457200" lvl="0" indent="-342900" algn="l" rtl="0">
              <a:spcBef>
                <a:spcPts val="0"/>
              </a:spcBef>
              <a:spcAft>
                <a:spcPts val="0"/>
              </a:spcAft>
              <a:buSzPts val="1800"/>
              <a:buChar char="●"/>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1.6 Technology stack</a:t>
            </a:r>
            <a:endParaRPr b="1">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sz="1400" dirty="0">
                <a:latin typeface="Times New Roman" panose="02020603050405020304" pitchFamily="18" charset="0"/>
                <a:cs typeface="Times New Roman" panose="02020603050405020304" pitchFamily="18" charset="0"/>
              </a:rPr>
              <a:t>Python</a:t>
            </a:r>
          </a:p>
          <a:p>
            <a:pPr marL="114300" indent="0">
              <a:buNone/>
            </a:pPr>
            <a:r>
              <a:rPr lang="en-IN" sz="1400" dirty="0">
                <a:effectLst/>
                <a:latin typeface="Times New Roman" panose="02020603050405020304" pitchFamily="18" charset="0"/>
                <a:ea typeface="Noto Sans CJK SC Regular" panose="020B0500000000000000" pitchFamily="34" charset="-128"/>
                <a:cs typeface="Times New Roman" panose="02020603050405020304" pitchFamily="18" charset="0"/>
              </a:rPr>
              <a:t>Python is an interpreted, high-level, general-purpose programming </a:t>
            </a:r>
            <a:r>
              <a:rPr lang="en-IN" sz="1400" dirty="0" err="1">
                <a:effectLst/>
                <a:latin typeface="Times New Roman" panose="02020603050405020304" pitchFamily="18" charset="0"/>
                <a:ea typeface="Noto Sans CJK SC Regular" panose="020B0500000000000000" pitchFamily="34" charset="-128"/>
                <a:cs typeface="Times New Roman" panose="02020603050405020304" pitchFamily="18" charset="0"/>
              </a:rPr>
              <a:t>language.</a:t>
            </a:r>
            <a:r>
              <a:rPr lang="en-IN" sz="1400" kern="150" dirty="0" err="1">
                <a:effectLst/>
                <a:latin typeface="Times New Roman" panose="02020603050405020304" pitchFamily="18" charset="0"/>
                <a:ea typeface="Noto Sans CJK SC Regular" panose="020B0500000000000000" pitchFamily="34" charset="-128"/>
                <a:cs typeface="Times New Roman" panose="02020603050405020304" pitchFamily="18" charset="0"/>
              </a:rPr>
              <a:t>Its</a:t>
            </a:r>
            <a:r>
              <a:rPr lang="en-IN" sz="1400" kern="150" dirty="0">
                <a:effectLst/>
                <a:latin typeface="Times New Roman" panose="02020603050405020304" pitchFamily="18" charset="0"/>
                <a:ea typeface="Noto Sans CJK SC Regular" panose="020B0500000000000000" pitchFamily="34" charset="-128"/>
                <a:cs typeface="Times New Roman" panose="02020603050405020304" pitchFamily="18" charset="0"/>
              </a:rPr>
              <a:t> language constructs and object-oriented approach aim to help programmers write clear, logical code for small and </a:t>
            </a:r>
            <a:r>
              <a:rPr lang="en-IN" sz="1400" kern="150" dirty="0" smtClean="0">
                <a:effectLst/>
                <a:latin typeface="Times New Roman" panose="02020603050405020304" pitchFamily="18" charset="0"/>
                <a:ea typeface="Noto Sans CJK SC Regular" panose="020B0500000000000000" pitchFamily="34" charset="-128"/>
                <a:cs typeface="Times New Roman" panose="02020603050405020304" pitchFamily="18" charset="0"/>
              </a:rPr>
              <a:t>large scale projects.</a:t>
            </a:r>
          </a:p>
          <a:p>
            <a:pPr marL="114300" indent="0">
              <a:buNone/>
            </a:pPr>
            <a:endParaRPr lang="en-IN" sz="1400" kern="150" dirty="0" smtClean="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kern="150" dirty="0" smtClean="0">
                <a:latin typeface="Times New Roman" panose="02020603050405020304" pitchFamily="18" charset="0"/>
                <a:ea typeface="Noto Sans CJK SC Regular" panose="020B0500000000000000" pitchFamily="34" charset="-128"/>
                <a:cs typeface="Times New Roman" panose="02020603050405020304" pitchFamily="18" charset="0"/>
              </a:rPr>
              <a:t>Open CV</a:t>
            </a:r>
            <a:endParaRPr lang="en-US" sz="1400" kern="150" dirty="0" smtClean="0">
              <a:latin typeface="Times New Roman" panose="02020603050405020304" pitchFamily="18" charset="0"/>
              <a:ea typeface="Noto Sans CJK SC Regular" panose="020B0500000000000000" pitchFamily="34" charset="-128"/>
              <a:cs typeface="Times New Roman" panose="02020603050405020304" pitchFamily="18" charset="0"/>
            </a:endParaRPr>
          </a:p>
          <a:p>
            <a:pPr marL="114300" indent="0">
              <a:buNone/>
            </a:pPr>
            <a:r>
              <a:rPr lang="en-IN" sz="1400" dirty="0" err="1" smtClean="0">
                <a:latin typeface="Times New Roman" panose="02020603050405020304" pitchFamily="18" charset="0"/>
                <a:ea typeface="Noto Sans CJK SC Regular" panose="020B0500000000000000" pitchFamily="34" charset="-128"/>
                <a:cs typeface="Times New Roman" panose="02020603050405020304" pitchFamily="18" charset="0"/>
              </a:rPr>
              <a:t>OpenCV</a:t>
            </a:r>
            <a:r>
              <a:rPr lang="en-IN" sz="1400" dirty="0" smtClean="0">
                <a:latin typeface="Times New Roman" panose="02020603050405020304" pitchFamily="18" charset="0"/>
                <a:ea typeface="Noto Sans CJK SC Regular" panose="020B0500000000000000" pitchFamily="34" charset="-128"/>
                <a:cs typeface="Times New Roman" panose="02020603050405020304" pitchFamily="18" charset="0"/>
              </a:rPr>
              <a:t> (Open source computer vision) is a library of programming functions mainly aimed at real time computer vision. </a:t>
            </a:r>
            <a:r>
              <a:rPr lang="en-IN" sz="1400" kern="150" dirty="0" smtClean="0">
                <a:latin typeface="Times New Roman" panose="02020603050405020304" pitchFamily="18" charset="0"/>
                <a:ea typeface="Noto Sans CJK SC Regular" panose="020B0500000000000000" pitchFamily="34" charset="-128"/>
                <a:cs typeface="Times New Roman" panose="02020603050405020304" pitchFamily="18" charset="0"/>
              </a:rPr>
              <a:t>The library is cross-platform and free for use under the open source BSD license</a:t>
            </a:r>
            <a:r>
              <a:rPr lang="en-IN" kern="150" dirty="0" smtClean="0">
                <a:latin typeface="Liberation Serif"/>
                <a:ea typeface="Noto Sans CJK SC Regular" panose="020B0500000000000000" pitchFamily="34" charset="-128"/>
                <a:cs typeface="FreeSans"/>
              </a:rPr>
              <a:t>.</a:t>
            </a:r>
          </a:p>
          <a:p>
            <a:pPr marL="114300" indent="0">
              <a:buNone/>
            </a:pPr>
            <a:r>
              <a:rPr lang="en" dirty="0" smtClean="0"/>
              <a:t>                          </a:t>
            </a:r>
            <a:endParaRPr smtClean="0"/>
          </a:p>
          <a:p>
            <a:r>
              <a:rPr lang="en-US" sz="1400" kern="150" dirty="0" smtClean="0">
                <a:latin typeface="Times New Roman" panose="02020603050405020304" pitchFamily="18" charset="0"/>
                <a:ea typeface="Noto Sans CJK SC Regular" panose="020B0500000000000000" pitchFamily="34" charset="-128"/>
                <a:cs typeface="Times New Roman" panose="02020603050405020304" pitchFamily="18" charset="0"/>
              </a:rPr>
              <a:t>NLTK</a:t>
            </a:r>
            <a:endParaRPr lang="en-US" sz="1400" kern="150" dirty="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pPr marL="114300" indent="0">
              <a:buNone/>
            </a:pPr>
            <a:r>
              <a:rPr lang="en-US" sz="1400" dirty="0" smtClean="0">
                <a:latin typeface="Times New Roman" panose="02020603050405020304" pitchFamily="18" charset="0"/>
                <a:ea typeface="Noto Sans CJK SC Regular" panose="020B0500000000000000" pitchFamily="34" charset="-128"/>
                <a:cs typeface="Times New Roman" panose="02020603050405020304" pitchFamily="18" charset="0"/>
              </a:rPr>
              <a:t>The Natural Language Toolkit, or more commonly NLTK, is a suite of libraries and programs for </a:t>
            </a:r>
            <a:r>
              <a:rPr lang="en-US" sz="1400" smtClean="0">
                <a:latin typeface="Times New Roman" panose="02020603050405020304" pitchFamily="18" charset="0"/>
                <a:ea typeface="Noto Sans CJK SC Regular" panose="020B0500000000000000" pitchFamily="34" charset="-128"/>
                <a:cs typeface="Times New Roman" panose="02020603050405020304" pitchFamily="18" charset="0"/>
              </a:rPr>
              <a:t>symbolic and statistical </a:t>
            </a:r>
            <a:r>
              <a:rPr lang="en-US" sz="1400" dirty="0" smtClean="0">
                <a:latin typeface="Times New Roman" panose="02020603050405020304" pitchFamily="18" charset="0"/>
                <a:ea typeface="Noto Sans CJK SC Regular" panose="020B0500000000000000" pitchFamily="34" charset="-128"/>
                <a:cs typeface="Times New Roman" panose="02020603050405020304" pitchFamily="18" charset="0"/>
              </a:rPr>
              <a:t>natural language processing for English written in the Python programming language. NLTK is a leading platform for building Python programs to work with human language data.</a:t>
            </a:r>
            <a:r>
              <a:rPr lang="en-IN" sz="1800" kern="150" dirty="0" smtClean="0">
                <a:effectLst/>
                <a:latin typeface="Liberation Serif"/>
                <a:ea typeface="Noto Sans CJK SC Regular" panose="020B0500000000000000" pitchFamily="34" charset="-128"/>
                <a:cs typeface="FreeSans"/>
              </a:rPr>
              <a:t>.</a:t>
            </a:r>
            <a:endParaRPr lang="en-US" sz="1800" kern="150" dirty="0" smtClean="0">
              <a:effectLst/>
              <a:latin typeface="Liberation Serif"/>
              <a:ea typeface="Noto Sans CJK SC Regular" panose="020B0500000000000000" pitchFamily="34" charset="-128"/>
              <a:cs typeface="FreeSans"/>
            </a:endParaRPr>
          </a:p>
          <a:p>
            <a:pPr marL="114300" lvl="0" indent="0" algn="l" rtl="0">
              <a:spcBef>
                <a:spcPts val="0"/>
              </a:spcBef>
              <a:spcAft>
                <a:spcPts val="0"/>
              </a:spcAft>
              <a:buSzPts val="1800"/>
              <a:buNone/>
            </a:pPr>
            <a:endParaRPr lang="en-IN" dirty="0"/>
          </a:p>
          <a:p>
            <a:pPr marL="114300" lvl="0" indent="0" algn="l" rtl="0">
              <a:spcBef>
                <a:spcPts val="0"/>
              </a:spcBef>
              <a:spcAft>
                <a:spcPts val="0"/>
              </a:spcAft>
              <a:buSzPts val="1800"/>
              <a:buNone/>
            </a:pPr>
            <a:r>
              <a:rPr lang="en" dirty="0"/>
              <a:t>                        </a:t>
            </a:r>
            <a:endParaRPr/>
          </a:p>
          <a:p>
            <a:pPr marL="457200" lvl="0" indent="-342900" algn="l" rtl="0">
              <a:spcBef>
                <a:spcPts val="0"/>
              </a:spcBef>
              <a:spcAft>
                <a:spcPts val="0"/>
              </a:spcAft>
              <a:buSzPts val="1800"/>
              <a:buChar char="●"/>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1.7 Benefits for environment &amp; Society</a:t>
            </a:r>
            <a:endParaRPr b="1">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Reduced Carbon Footprint</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Access to Documents from Everywhere</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Keeps Things Simple</a:t>
            </a: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Reduced Costs</a:t>
            </a: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Increased output and productivity</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kern="150">
                <a:effectLst/>
                <a:latin typeface="Times New Roman" panose="02020603050405020304" pitchFamily="18" charset="0"/>
                <a:ea typeface="Noto Sans CJK SC Regular" panose="020B0500000000000000" pitchFamily="34" charset="-128"/>
                <a:cs typeface="Times New Roman" panose="02020603050405020304" pitchFamily="18" charset="0"/>
              </a:rPr>
              <a:t>Increased quality</a:t>
            </a:r>
            <a:endParaRPr lang="en-US" sz="1400" kern="150">
              <a:effectLst/>
              <a:latin typeface="Times New Roman" panose="02020603050405020304" pitchFamily="18" charset="0"/>
              <a:ea typeface="Noto Sans CJK SC Regular" panose="020B0500000000000000" pitchFamily="34" charset="-128"/>
              <a:cs typeface="Times New Roman" panose="02020603050405020304" pitchFamily="18" charset="0"/>
            </a:endParaRPr>
          </a:p>
          <a:p>
            <a:r>
              <a:rPr lang="en-IN" sz="1400">
                <a:effectLst/>
                <a:latin typeface="Times New Roman" panose="02020603050405020304" pitchFamily="18" charset="0"/>
                <a:ea typeface="Noto Sans CJK SC Regular" panose="020B0500000000000000" pitchFamily="34" charset="-128"/>
                <a:cs typeface="Times New Roman" panose="02020603050405020304" pitchFamily="18" charset="0"/>
              </a:rPr>
              <a:t>Reliability</a:t>
            </a:r>
            <a:endParaRPr sz="1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946</Words>
  <Application>Microsoft Office PowerPoint</Application>
  <PresentationFormat>On-screen Show (16:9)</PresentationFormat>
  <Paragraphs>131</Paragraphs>
  <Slides>44</Slides>
  <Notes>44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Paperback</vt:lpstr>
      <vt:lpstr>Computer Engineering Department A.P. Shah Institute of Technology G.B.Road,Kasarvadavli, Thane(W), Mumbai-400615 UNIVERSITY OF MUMBAI Academic Year 2019-2020</vt:lpstr>
      <vt:lpstr>                                                    A Project Report on Artificial Teaching Assistant Submitted in partial fulfillment of the degree of Bachelor of Engineering(Sem-7) in Computer Engineering By Nirish Samant(16102008) Akshay Sumbhe(16102062) Tarakeshwarnath Sahani(16102033)  Under the Guidance of Prof.Sachin Takmare     </vt:lpstr>
      <vt:lpstr>1.Project Conception and Initiation</vt:lpstr>
      <vt:lpstr>1.1 Abstract</vt:lpstr>
      <vt:lpstr>1.2 Objectives</vt:lpstr>
      <vt:lpstr>1.3 Literature Review</vt:lpstr>
      <vt:lpstr>1.5 Scope</vt:lpstr>
      <vt:lpstr>1.6 Technology stack</vt:lpstr>
      <vt:lpstr>1.7 Benefits for environment &amp; Society</vt:lpstr>
      <vt:lpstr>2. Project Design</vt:lpstr>
      <vt:lpstr>Use Case Diagramn</vt:lpstr>
      <vt:lpstr>Digital Negative / Inversion</vt:lpstr>
      <vt:lpstr>Thresholding</vt:lpstr>
      <vt:lpstr>Intensity Level Slicing without Background</vt:lpstr>
      <vt:lpstr>Intensity Level Slicing with Background</vt:lpstr>
      <vt:lpstr>Bit Plane Slicing</vt:lpstr>
      <vt:lpstr>Image Text Colouration</vt:lpstr>
      <vt:lpstr>Histogram Equalization</vt:lpstr>
      <vt:lpstr>Histogram Equalization</vt:lpstr>
      <vt:lpstr>Histogram Equalization</vt:lpstr>
      <vt:lpstr>Image Smoothing</vt:lpstr>
      <vt:lpstr>Image Sharpening</vt:lpstr>
      <vt:lpstr>Image Sharpening</vt:lpstr>
      <vt:lpstr>Image Sharpening</vt:lpstr>
      <vt:lpstr>Median Filter</vt:lpstr>
      <vt:lpstr>Median Filter</vt:lpstr>
      <vt:lpstr>Median Filter</vt:lpstr>
      <vt:lpstr>Edge Detection</vt:lpstr>
      <vt:lpstr>Edge Detection</vt:lpstr>
      <vt:lpstr>Edge Detection</vt:lpstr>
      <vt:lpstr>Natural Language Processing (NLP)</vt:lpstr>
      <vt:lpstr>Natural Language Processing (NLP)</vt:lpstr>
      <vt:lpstr>Spelling Correction</vt:lpstr>
      <vt:lpstr>Spelling Correction</vt:lpstr>
      <vt:lpstr>Grammar Checker</vt:lpstr>
      <vt:lpstr>Grammar Checker</vt:lpstr>
      <vt:lpstr>Question Answer System</vt:lpstr>
      <vt:lpstr>Question Answer System</vt:lpstr>
      <vt:lpstr>Sentiment Analysis</vt:lpstr>
      <vt:lpstr>Sentiment Analysis</vt:lpstr>
      <vt:lpstr>Text Summarization</vt:lpstr>
      <vt:lpstr>Text Summarization</vt:lpstr>
      <vt:lpstr>2.7 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G.B.Road,Kasarvadavli, Thane(W), Mumbai-400615 UNIVERSITY OF MUMBAI Academic Year 2019-2020</dc:title>
  <cp:lastModifiedBy>Nirish</cp:lastModifiedBy>
  <cp:revision>50</cp:revision>
  <dcterms:modified xsi:type="dcterms:W3CDTF">2020-09-18T16:34:12Z</dcterms:modified>
</cp:coreProperties>
</file>